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1"/>
  </p:notesMasterIdLst>
  <p:handoutMasterIdLst>
    <p:handoutMasterId r:id="rId42"/>
  </p:handoutMasterIdLst>
  <p:sldIdLst>
    <p:sldId id="290" r:id="rId2"/>
    <p:sldId id="441" r:id="rId3"/>
    <p:sldId id="442" r:id="rId4"/>
    <p:sldId id="421" r:id="rId5"/>
    <p:sldId id="431" r:id="rId6"/>
    <p:sldId id="491" r:id="rId7"/>
    <p:sldId id="481" r:id="rId8"/>
    <p:sldId id="422" r:id="rId9"/>
    <p:sldId id="432" r:id="rId10"/>
    <p:sldId id="492" r:id="rId11"/>
    <p:sldId id="480" r:id="rId12"/>
    <p:sldId id="423" r:id="rId13"/>
    <p:sldId id="434" r:id="rId14"/>
    <p:sldId id="433" r:id="rId15"/>
    <p:sldId id="424" r:id="rId16"/>
    <p:sldId id="435" r:id="rId17"/>
    <p:sldId id="455" r:id="rId18"/>
    <p:sldId id="425" r:id="rId19"/>
    <p:sldId id="458" r:id="rId20"/>
    <p:sldId id="426" r:id="rId21"/>
    <p:sldId id="482" r:id="rId22"/>
    <p:sldId id="457" r:id="rId23"/>
    <p:sldId id="427" r:id="rId24"/>
    <p:sldId id="428" r:id="rId25"/>
    <p:sldId id="437" r:id="rId26"/>
    <p:sldId id="438" r:id="rId27"/>
    <p:sldId id="486" r:id="rId28"/>
    <p:sldId id="487" r:id="rId29"/>
    <p:sldId id="489" r:id="rId30"/>
    <p:sldId id="493" r:id="rId31"/>
    <p:sldId id="488" r:id="rId32"/>
    <p:sldId id="459" r:id="rId33"/>
    <p:sldId id="429" r:id="rId34"/>
    <p:sldId id="463" r:id="rId35"/>
    <p:sldId id="467" r:id="rId36"/>
    <p:sldId id="470" r:id="rId37"/>
    <p:sldId id="485" r:id="rId38"/>
    <p:sldId id="456" r:id="rId39"/>
    <p:sldId id="462" r:id="rId40"/>
  </p:sldIdLst>
  <p:sldSz cx="9144000" cy="6858000" type="screen4x3"/>
  <p:notesSz cx="6797675" cy="9926638"/>
  <p:defaultTextStyle>
    <a:defPPr>
      <a:defRPr lang="fr-FR"/>
    </a:defPPr>
    <a:lvl1pPr algn="ctr" rtl="0" fontAlgn="base">
      <a:lnSpc>
        <a:spcPct val="75000"/>
      </a:lnSpc>
      <a:spcBef>
        <a:spcPct val="0"/>
      </a:spcBef>
      <a:spcAft>
        <a:spcPct val="0"/>
      </a:spcAft>
      <a:defRPr sz="900" i="1" kern="1200">
        <a:solidFill>
          <a:srgbClr val="1E5AA0"/>
        </a:solidFill>
        <a:latin typeface="Verdana" pitchFamily="34" charset="0"/>
        <a:ea typeface="+mn-ea"/>
        <a:cs typeface="+mn-cs"/>
      </a:defRPr>
    </a:lvl1pPr>
    <a:lvl2pPr marL="457200" algn="ctr" rtl="0" fontAlgn="base">
      <a:lnSpc>
        <a:spcPct val="75000"/>
      </a:lnSpc>
      <a:spcBef>
        <a:spcPct val="0"/>
      </a:spcBef>
      <a:spcAft>
        <a:spcPct val="0"/>
      </a:spcAft>
      <a:defRPr sz="900" i="1" kern="1200">
        <a:solidFill>
          <a:srgbClr val="1E5AA0"/>
        </a:solidFill>
        <a:latin typeface="Verdana" pitchFamily="34" charset="0"/>
        <a:ea typeface="+mn-ea"/>
        <a:cs typeface="+mn-cs"/>
      </a:defRPr>
    </a:lvl2pPr>
    <a:lvl3pPr marL="914400" algn="ctr" rtl="0" fontAlgn="base">
      <a:lnSpc>
        <a:spcPct val="75000"/>
      </a:lnSpc>
      <a:spcBef>
        <a:spcPct val="0"/>
      </a:spcBef>
      <a:spcAft>
        <a:spcPct val="0"/>
      </a:spcAft>
      <a:defRPr sz="900" i="1" kern="1200">
        <a:solidFill>
          <a:srgbClr val="1E5AA0"/>
        </a:solidFill>
        <a:latin typeface="Verdana" pitchFamily="34" charset="0"/>
        <a:ea typeface="+mn-ea"/>
        <a:cs typeface="+mn-cs"/>
      </a:defRPr>
    </a:lvl3pPr>
    <a:lvl4pPr marL="1371600" algn="ctr" rtl="0" fontAlgn="base">
      <a:lnSpc>
        <a:spcPct val="75000"/>
      </a:lnSpc>
      <a:spcBef>
        <a:spcPct val="0"/>
      </a:spcBef>
      <a:spcAft>
        <a:spcPct val="0"/>
      </a:spcAft>
      <a:defRPr sz="900" i="1" kern="1200">
        <a:solidFill>
          <a:srgbClr val="1E5AA0"/>
        </a:solidFill>
        <a:latin typeface="Verdana" pitchFamily="34" charset="0"/>
        <a:ea typeface="+mn-ea"/>
        <a:cs typeface="+mn-cs"/>
      </a:defRPr>
    </a:lvl4pPr>
    <a:lvl5pPr marL="1828800" algn="ctr" rtl="0" fontAlgn="base">
      <a:lnSpc>
        <a:spcPct val="75000"/>
      </a:lnSpc>
      <a:spcBef>
        <a:spcPct val="0"/>
      </a:spcBef>
      <a:spcAft>
        <a:spcPct val="0"/>
      </a:spcAft>
      <a:defRPr sz="900" i="1" kern="1200">
        <a:solidFill>
          <a:srgbClr val="1E5AA0"/>
        </a:solidFill>
        <a:latin typeface="Verdana" pitchFamily="34" charset="0"/>
        <a:ea typeface="+mn-ea"/>
        <a:cs typeface="+mn-cs"/>
      </a:defRPr>
    </a:lvl5pPr>
    <a:lvl6pPr marL="2286000" algn="l" defTabSz="914400" rtl="0" eaLnBrk="1" latinLnBrk="0" hangingPunct="1">
      <a:defRPr sz="900" i="1" kern="1200">
        <a:solidFill>
          <a:srgbClr val="1E5AA0"/>
        </a:solidFill>
        <a:latin typeface="Verdana" pitchFamily="34" charset="0"/>
        <a:ea typeface="+mn-ea"/>
        <a:cs typeface="+mn-cs"/>
      </a:defRPr>
    </a:lvl6pPr>
    <a:lvl7pPr marL="2743200" algn="l" defTabSz="914400" rtl="0" eaLnBrk="1" latinLnBrk="0" hangingPunct="1">
      <a:defRPr sz="900" i="1" kern="1200">
        <a:solidFill>
          <a:srgbClr val="1E5AA0"/>
        </a:solidFill>
        <a:latin typeface="Verdana" pitchFamily="34" charset="0"/>
        <a:ea typeface="+mn-ea"/>
        <a:cs typeface="+mn-cs"/>
      </a:defRPr>
    </a:lvl7pPr>
    <a:lvl8pPr marL="3200400" algn="l" defTabSz="914400" rtl="0" eaLnBrk="1" latinLnBrk="0" hangingPunct="1">
      <a:defRPr sz="900" i="1" kern="1200">
        <a:solidFill>
          <a:srgbClr val="1E5AA0"/>
        </a:solidFill>
        <a:latin typeface="Verdana" pitchFamily="34" charset="0"/>
        <a:ea typeface="+mn-ea"/>
        <a:cs typeface="+mn-cs"/>
      </a:defRPr>
    </a:lvl8pPr>
    <a:lvl9pPr marL="3657600" algn="l" defTabSz="914400" rtl="0" eaLnBrk="1" latinLnBrk="0" hangingPunct="1">
      <a:defRPr sz="900" i="1" kern="1200">
        <a:solidFill>
          <a:srgbClr val="1E5AA0"/>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8A"/>
    <a:srgbClr val="CC0000"/>
    <a:srgbClr val="000066"/>
    <a:srgbClr val="F9ECD1"/>
    <a:srgbClr val="86AAD2"/>
    <a:srgbClr val="81AFE7"/>
    <a:srgbClr val="A50021"/>
    <a:srgbClr val="FFCC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76896" autoAdjust="0"/>
  </p:normalViewPr>
  <p:slideViewPr>
    <p:cSldViewPr>
      <p:cViewPr>
        <p:scale>
          <a:sx n="60" d="100"/>
          <a:sy n="60" d="100"/>
        </p:scale>
        <p:origin x="-2472" y="-6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6"/>
    </p:cViewPr>
  </p:sorterViewPr>
  <p:notesViewPr>
    <p:cSldViewPr>
      <p:cViewPr varScale="1">
        <p:scale>
          <a:sx n="76" d="100"/>
          <a:sy n="76" d="100"/>
        </p:scale>
        <p:origin x="-2166"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905707-762B-47B1-86C8-A197E85A1D25}" type="doc">
      <dgm:prSet loTypeId="urn:microsoft.com/office/officeart/2005/8/layout/arrow2" loCatId="process" qsTypeId="urn:microsoft.com/office/officeart/2005/8/quickstyle/simple1" qsCatId="simple" csTypeId="urn:microsoft.com/office/officeart/2005/8/colors/accent1_2" csCatId="accent1" phldr="1"/>
      <dgm:spPr/>
    </dgm:pt>
    <dgm:pt modelId="{7767CA41-7D38-4EC5-832C-849B6903CEBA}">
      <dgm:prSet phldrT="[Texte]" custT="1"/>
      <dgm:spPr/>
      <dgm:t>
        <a:bodyPr/>
        <a:lstStyle/>
        <a:p>
          <a:r>
            <a:rPr lang="fr-FR" sz="1400" b="1" dirty="0" smtClean="0">
              <a:solidFill>
                <a:schemeClr val="accent6"/>
              </a:solidFill>
              <a:sym typeface="Wingdings 2"/>
            </a:rPr>
            <a:t> </a:t>
          </a:r>
          <a:r>
            <a:rPr lang="fr-FR" sz="1400" b="1" dirty="0" smtClean="0">
              <a:solidFill>
                <a:schemeClr val="accent6"/>
              </a:solidFill>
            </a:rPr>
            <a:t>Réaliser une analyse stratégique et définir les grands axes du projet pédagogique et éducatif</a:t>
          </a:r>
          <a:endParaRPr lang="fr-FR" sz="1400" b="1" dirty="0">
            <a:solidFill>
              <a:schemeClr val="accent6"/>
            </a:solidFill>
          </a:endParaRPr>
        </a:p>
      </dgm:t>
    </dgm:pt>
    <dgm:pt modelId="{A5F87889-58B3-4921-815E-E424F70210CF}" type="parTrans" cxnId="{DE25C0E6-2FE1-4192-9E2B-AEA8740E4831}">
      <dgm:prSet/>
      <dgm:spPr/>
      <dgm:t>
        <a:bodyPr/>
        <a:lstStyle/>
        <a:p>
          <a:endParaRPr lang="fr-FR"/>
        </a:p>
      </dgm:t>
    </dgm:pt>
    <dgm:pt modelId="{3730AFD6-4CF0-4CDD-ADA6-61C4E5FB35A9}" type="sibTrans" cxnId="{DE25C0E6-2FE1-4192-9E2B-AEA8740E4831}">
      <dgm:prSet/>
      <dgm:spPr/>
      <dgm:t>
        <a:bodyPr/>
        <a:lstStyle/>
        <a:p>
          <a:endParaRPr lang="fr-FR"/>
        </a:p>
      </dgm:t>
    </dgm:pt>
    <dgm:pt modelId="{39922728-44DF-4BFE-932C-16D5996B45B7}">
      <dgm:prSet phldrT="[Texte]" custT="1"/>
      <dgm:spPr/>
      <dgm:t>
        <a:bodyPr/>
        <a:lstStyle/>
        <a:p>
          <a:pPr algn="l"/>
          <a:r>
            <a:rPr lang="fr-FR" sz="1400" b="1" dirty="0" smtClean="0">
              <a:solidFill>
                <a:schemeClr val="accent6"/>
              </a:solidFill>
              <a:sym typeface="Wingdings 2"/>
            </a:rPr>
            <a:t> </a:t>
          </a:r>
          <a:r>
            <a:rPr lang="fr-FR" sz="1400" b="1" dirty="0" smtClean="0">
              <a:solidFill>
                <a:schemeClr val="accent6"/>
              </a:solidFill>
            </a:rPr>
            <a:t>Mener une analyse en terme de postes d’enseignement</a:t>
          </a:r>
        </a:p>
        <a:p>
          <a:pPr algn="l"/>
          <a:r>
            <a:rPr lang="fr-FR" sz="1400" b="1" dirty="0" smtClean="0">
              <a:solidFill>
                <a:schemeClr val="accent6"/>
              </a:solidFill>
              <a:sym typeface="Wingdings 2"/>
            </a:rPr>
            <a:t> Mener une </a:t>
          </a:r>
          <a:r>
            <a:rPr lang="fr-FR" sz="1400" b="1" dirty="0" smtClean="0">
              <a:solidFill>
                <a:schemeClr val="accent6"/>
              </a:solidFill>
            </a:rPr>
            <a:t>analyse technique sur les aspects sociaux, fiscaux, juridiques, comptables et financiers</a:t>
          </a:r>
        </a:p>
        <a:p>
          <a:pPr algn="l"/>
          <a:r>
            <a:rPr lang="fr-FR" sz="1400" b="1" dirty="0" smtClean="0">
              <a:solidFill>
                <a:schemeClr val="accent6"/>
              </a:solidFill>
              <a:sym typeface="Wingdings 2"/>
            </a:rPr>
            <a:t> Etablir un calendrier détaillé des opérations</a:t>
          </a:r>
        </a:p>
        <a:p>
          <a:pPr algn="l"/>
          <a:r>
            <a:rPr lang="fr-FR" sz="1400" b="1" dirty="0" smtClean="0">
              <a:solidFill>
                <a:schemeClr val="accent6"/>
              </a:solidFill>
              <a:sym typeface="Wingdings 2"/>
            </a:rPr>
            <a:t> </a:t>
          </a:r>
          <a:r>
            <a:rPr lang="fr-FR" sz="1400" b="1" dirty="0" smtClean="0">
              <a:solidFill>
                <a:schemeClr val="accent6"/>
              </a:solidFill>
            </a:rPr>
            <a:t>Rédiger le projet de traité de fusion, scission, apport partiel d’actif</a:t>
          </a:r>
        </a:p>
        <a:p>
          <a:pPr algn="l"/>
          <a:endParaRPr lang="fr-FR" sz="1400" b="1" dirty="0" smtClean="0">
            <a:solidFill>
              <a:schemeClr val="accent6"/>
            </a:solidFill>
          </a:endParaRPr>
        </a:p>
      </dgm:t>
    </dgm:pt>
    <dgm:pt modelId="{30FAB2C0-5AD5-40AF-8BEA-B27ED705CA1B}" type="parTrans" cxnId="{5C94E676-375C-4F35-A3D0-38E7410D11E2}">
      <dgm:prSet/>
      <dgm:spPr/>
      <dgm:t>
        <a:bodyPr/>
        <a:lstStyle/>
        <a:p>
          <a:endParaRPr lang="fr-FR"/>
        </a:p>
      </dgm:t>
    </dgm:pt>
    <dgm:pt modelId="{82E181CB-0A6F-429B-8ECE-DF9EB188B3C0}" type="sibTrans" cxnId="{5C94E676-375C-4F35-A3D0-38E7410D11E2}">
      <dgm:prSet/>
      <dgm:spPr/>
      <dgm:t>
        <a:bodyPr/>
        <a:lstStyle/>
        <a:p>
          <a:endParaRPr lang="fr-FR"/>
        </a:p>
      </dgm:t>
    </dgm:pt>
    <dgm:pt modelId="{DB0C5D2B-A05D-4123-B8CF-8C8D0BA94CD2}">
      <dgm:prSet phldrT="[Texte]" custT="1"/>
      <dgm:spPr/>
      <dgm:t>
        <a:bodyPr lIns="0"/>
        <a:lstStyle/>
        <a:p>
          <a:r>
            <a:rPr lang="fr-FR" sz="1400" b="1" dirty="0" smtClean="0">
              <a:solidFill>
                <a:schemeClr val="accent6"/>
              </a:solidFill>
              <a:sym typeface="Wingdings 2"/>
            </a:rPr>
            <a:t> </a:t>
          </a:r>
          <a:r>
            <a:rPr lang="fr-FR" sz="1400" b="1" dirty="0" smtClean="0">
              <a:solidFill>
                <a:schemeClr val="accent6"/>
              </a:solidFill>
            </a:rPr>
            <a:t>Procéder à la publication en fonction des délais prévus par décret</a:t>
          </a:r>
        </a:p>
        <a:p>
          <a:endParaRPr lang="fr-FR" sz="1400" b="1" dirty="0" smtClean="0">
            <a:solidFill>
              <a:schemeClr val="accent6"/>
            </a:solidFill>
          </a:endParaRPr>
        </a:p>
        <a:p>
          <a:r>
            <a:rPr lang="fr-FR" sz="1400" b="1" dirty="0" smtClean="0">
              <a:solidFill>
                <a:schemeClr val="accent6"/>
              </a:solidFill>
              <a:sym typeface="Wingdings 2"/>
            </a:rPr>
            <a:t> </a:t>
          </a:r>
          <a:r>
            <a:rPr lang="fr-FR" sz="1400" b="1" dirty="0" smtClean="0">
              <a:solidFill>
                <a:schemeClr val="accent6"/>
              </a:solidFill>
            </a:rPr>
            <a:t>Réunion des organes délibérants pour entériner les opérations de fusion; APA ou scission</a:t>
          </a:r>
        </a:p>
        <a:p>
          <a:endParaRPr lang="fr-FR" sz="1400" b="1" dirty="0" smtClean="0">
            <a:solidFill>
              <a:schemeClr val="accent6"/>
            </a:solidFill>
          </a:endParaRPr>
        </a:p>
        <a:p>
          <a:r>
            <a:rPr lang="fr-FR" sz="1400" b="1" dirty="0" smtClean="0">
              <a:solidFill>
                <a:schemeClr val="accent6"/>
              </a:solidFill>
              <a:sym typeface="Wingdings 2"/>
            </a:rPr>
            <a:t> </a:t>
          </a:r>
          <a:r>
            <a:rPr lang="fr-FR" sz="1400" b="1" dirty="0" smtClean="0">
              <a:solidFill>
                <a:schemeClr val="accent6"/>
              </a:solidFill>
            </a:rPr>
            <a:t>Modification des statuts (si nécessaire)</a:t>
          </a:r>
        </a:p>
        <a:p>
          <a:endParaRPr lang="fr-FR" sz="1400" b="1" dirty="0" smtClean="0">
            <a:solidFill>
              <a:schemeClr val="accent6"/>
            </a:solidFill>
          </a:endParaRPr>
        </a:p>
        <a:p>
          <a:r>
            <a:rPr lang="fr-FR" sz="1400" b="1" dirty="0" smtClean="0">
              <a:solidFill>
                <a:schemeClr val="accent6"/>
              </a:solidFill>
              <a:sym typeface="Wingdings 2"/>
            </a:rPr>
            <a:t> </a:t>
          </a:r>
          <a:r>
            <a:rPr lang="fr-FR" sz="1400" b="1" dirty="0" smtClean="0">
              <a:solidFill>
                <a:schemeClr val="accent6"/>
              </a:solidFill>
            </a:rPr>
            <a:t>Mise en œuvre de tous les points techniques (sociaux, fiscaux, juridiques et comptables)</a:t>
          </a:r>
          <a:endParaRPr lang="fr-FR" sz="1400" b="1" dirty="0">
            <a:solidFill>
              <a:schemeClr val="accent6"/>
            </a:solidFill>
          </a:endParaRPr>
        </a:p>
      </dgm:t>
    </dgm:pt>
    <dgm:pt modelId="{55F29196-81DC-49A5-B79F-4707E0A043EE}" type="parTrans" cxnId="{F99FF86B-F0FB-4955-8E0B-A838DA5B8706}">
      <dgm:prSet/>
      <dgm:spPr/>
      <dgm:t>
        <a:bodyPr/>
        <a:lstStyle/>
        <a:p>
          <a:endParaRPr lang="fr-FR"/>
        </a:p>
      </dgm:t>
    </dgm:pt>
    <dgm:pt modelId="{1647885B-5405-407C-A1F7-4B075E7E6FC4}" type="sibTrans" cxnId="{F99FF86B-F0FB-4955-8E0B-A838DA5B8706}">
      <dgm:prSet/>
      <dgm:spPr/>
      <dgm:t>
        <a:bodyPr/>
        <a:lstStyle/>
        <a:p>
          <a:endParaRPr lang="fr-FR"/>
        </a:p>
      </dgm:t>
    </dgm:pt>
    <dgm:pt modelId="{B485AA4C-6072-4594-AFB2-19ED0EA90A8A}" type="pres">
      <dgm:prSet presAssocID="{DA905707-762B-47B1-86C8-A197E85A1D25}" presName="arrowDiagram" presStyleCnt="0">
        <dgm:presLayoutVars>
          <dgm:chMax val="5"/>
          <dgm:dir/>
          <dgm:resizeHandles val="exact"/>
        </dgm:presLayoutVars>
      </dgm:prSet>
      <dgm:spPr/>
    </dgm:pt>
    <dgm:pt modelId="{E216882D-2452-4F48-9F2C-DD5BD1EF5E9D}" type="pres">
      <dgm:prSet presAssocID="{DA905707-762B-47B1-86C8-A197E85A1D25}" presName="arrow" presStyleLbl="bgShp" presStyleIdx="0" presStyleCnt="1" custLinFactNeighborY="-1316"/>
      <dgm:spPr/>
      <dgm:t>
        <a:bodyPr/>
        <a:lstStyle/>
        <a:p>
          <a:endParaRPr lang="fr-FR"/>
        </a:p>
      </dgm:t>
    </dgm:pt>
    <dgm:pt modelId="{C88F6517-1D15-4377-9011-D9CDFBB6F5E7}" type="pres">
      <dgm:prSet presAssocID="{DA905707-762B-47B1-86C8-A197E85A1D25}" presName="arrowDiagram3" presStyleCnt="0"/>
      <dgm:spPr/>
    </dgm:pt>
    <dgm:pt modelId="{1E41749A-685F-4E47-A539-E0D27A9C87F0}" type="pres">
      <dgm:prSet presAssocID="{7767CA41-7D38-4EC5-832C-849B6903CEBA}" presName="bullet3a" presStyleLbl="node1" presStyleIdx="0" presStyleCnt="3"/>
      <dgm:spPr/>
    </dgm:pt>
    <dgm:pt modelId="{1D2F1D5E-E11E-4EDF-8A00-B96AE97E16FD}" type="pres">
      <dgm:prSet presAssocID="{7767CA41-7D38-4EC5-832C-849B6903CEBA}" presName="textBox3a" presStyleLbl="revTx" presStyleIdx="0" presStyleCnt="3">
        <dgm:presLayoutVars>
          <dgm:bulletEnabled val="1"/>
        </dgm:presLayoutVars>
      </dgm:prSet>
      <dgm:spPr/>
      <dgm:t>
        <a:bodyPr/>
        <a:lstStyle/>
        <a:p>
          <a:endParaRPr lang="fr-FR"/>
        </a:p>
      </dgm:t>
    </dgm:pt>
    <dgm:pt modelId="{21DBB46A-ADEB-4D2A-8130-6CD70CC0609B}" type="pres">
      <dgm:prSet presAssocID="{39922728-44DF-4BFE-932C-16D5996B45B7}" presName="bullet3b" presStyleLbl="node1" presStyleIdx="1" presStyleCnt="3"/>
      <dgm:spPr/>
    </dgm:pt>
    <dgm:pt modelId="{7885A571-45A4-4413-9721-D64C79A26B10}" type="pres">
      <dgm:prSet presAssocID="{39922728-44DF-4BFE-932C-16D5996B45B7}" presName="textBox3b" presStyleLbl="revTx" presStyleIdx="1" presStyleCnt="3" custScaleX="136494" custLinFactNeighborX="10776" custLinFactNeighborY="-786">
        <dgm:presLayoutVars>
          <dgm:bulletEnabled val="1"/>
        </dgm:presLayoutVars>
      </dgm:prSet>
      <dgm:spPr/>
      <dgm:t>
        <a:bodyPr/>
        <a:lstStyle/>
        <a:p>
          <a:endParaRPr lang="fr-FR"/>
        </a:p>
      </dgm:t>
    </dgm:pt>
    <dgm:pt modelId="{266583C2-C9A0-46F3-9200-FDFF2B754237}" type="pres">
      <dgm:prSet presAssocID="{DB0C5D2B-A05D-4123-B8CF-8C8D0BA94CD2}" presName="bullet3c" presStyleLbl="node1" presStyleIdx="2" presStyleCnt="3" custLinFactNeighborY="-37954"/>
      <dgm:spPr/>
    </dgm:pt>
    <dgm:pt modelId="{FCE97AEB-D1B8-46D4-8869-2794DBC9D7B0}" type="pres">
      <dgm:prSet presAssocID="{DB0C5D2B-A05D-4123-B8CF-8C8D0BA94CD2}" presName="textBox3c" presStyleLbl="revTx" presStyleIdx="2" presStyleCnt="3" custScaleX="122701" custLinFactNeighborX="34902" custLinFactNeighborY="-13593">
        <dgm:presLayoutVars>
          <dgm:bulletEnabled val="1"/>
        </dgm:presLayoutVars>
      </dgm:prSet>
      <dgm:spPr/>
      <dgm:t>
        <a:bodyPr/>
        <a:lstStyle/>
        <a:p>
          <a:endParaRPr lang="fr-FR"/>
        </a:p>
      </dgm:t>
    </dgm:pt>
  </dgm:ptLst>
  <dgm:cxnLst>
    <dgm:cxn modelId="{F99FF86B-F0FB-4955-8E0B-A838DA5B8706}" srcId="{DA905707-762B-47B1-86C8-A197E85A1D25}" destId="{DB0C5D2B-A05D-4123-B8CF-8C8D0BA94CD2}" srcOrd="2" destOrd="0" parTransId="{55F29196-81DC-49A5-B79F-4707E0A043EE}" sibTransId="{1647885B-5405-407C-A1F7-4B075E7E6FC4}"/>
    <dgm:cxn modelId="{DE25C0E6-2FE1-4192-9E2B-AEA8740E4831}" srcId="{DA905707-762B-47B1-86C8-A197E85A1D25}" destId="{7767CA41-7D38-4EC5-832C-849B6903CEBA}" srcOrd="0" destOrd="0" parTransId="{A5F87889-58B3-4921-815E-E424F70210CF}" sibTransId="{3730AFD6-4CF0-4CDD-ADA6-61C4E5FB35A9}"/>
    <dgm:cxn modelId="{031EBCE0-C9F8-4C11-9734-D3FCE1B54579}" type="presOf" srcId="{7767CA41-7D38-4EC5-832C-849B6903CEBA}" destId="{1D2F1D5E-E11E-4EDF-8A00-B96AE97E16FD}" srcOrd="0" destOrd="0" presId="urn:microsoft.com/office/officeart/2005/8/layout/arrow2"/>
    <dgm:cxn modelId="{5C94E676-375C-4F35-A3D0-38E7410D11E2}" srcId="{DA905707-762B-47B1-86C8-A197E85A1D25}" destId="{39922728-44DF-4BFE-932C-16D5996B45B7}" srcOrd="1" destOrd="0" parTransId="{30FAB2C0-5AD5-40AF-8BEA-B27ED705CA1B}" sibTransId="{82E181CB-0A6F-429B-8ECE-DF9EB188B3C0}"/>
    <dgm:cxn modelId="{76F120F8-4AFB-4AEA-A07D-8B4B2529C7B7}" type="presOf" srcId="{DB0C5D2B-A05D-4123-B8CF-8C8D0BA94CD2}" destId="{FCE97AEB-D1B8-46D4-8869-2794DBC9D7B0}" srcOrd="0" destOrd="0" presId="urn:microsoft.com/office/officeart/2005/8/layout/arrow2"/>
    <dgm:cxn modelId="{FF3D0EE1-A6E2-42B1-A42E-678A90D65C00}" type="presOf" srcId="{DA905707-762B-47B1-86C8-A197E85A1D25}" destId="{B485AA4C-6072-4594-AFB2-19ED0EA90A8A}" srcOrd="0" destOrd="0" presId="urn:microsoft.com/office/officeart/2005/8/layout/arrow2"/>
    <dgm:cxn modelId="{2AA31598-BBAA-4292-ADCE-74A81F0CAF70}" type="presOf" srcId="{39922728-44DF-4BFE-932C-16D5996B45B7}" destId="{7885A571-45A4-4413-9721-D64C79A26B10}" srcOrd="0" destOrd="0" presId="urn:microsoft.com/office/officeart/2005/8/layout/arrow2"/>
    <dgm:cxn modelId="{2C4D3B3F-957D-49FA-9CE4-E79D0CF3CBC9}" type="presParOf" srcId="{B485AA4C-6072-4594-AFB2-19ED0EA90A8A}" destId="{E216882D-2452-4F48-9F2C-DD5BD1EF5E9D}" srcOrd="0" destOrd="0" presId="urn:microsoft.com/office/officeart/2005/8/layout/arrow2"/>
    <dgm:cxn modelId="{7C96B762-9A6A-4FA7-A9AA-C57AE915DE58}" type="presParOf" srcId="{B485AA4C-6072-4594-AFB2-19ED0EA90A8A}" destId="{C88F6517-1D15-4377-9011-D9CDFBB6F5E7}" srcOrd="1" destOrd="0" presId="urn:microsoft.com/office/officeart/2005/8/layout/arrow2"/>
    <dgm:cxn modelId="{91DC0969-7029-47E6-811B-F59C0834404A}" type="presParOf" srcId="{C88F6517-1D15-4377-9011-D9CDFBB6F5E7}" destId="{1E41749A-685F-4E47-A539-E0D27A9C87F0}" srcOrd="0" destOrd="0" presId="urn:microsoft.com/office/officeart/2005/8/layout/arrow2"/>
    <dgm:cxn modelId="{74E32197-3272-4C56-AA8D-FDC3E42E3AFE}" type="presParOf" srcId="{C88F6517-1D15-4377-9011-D9CDFBB6F5E7}" destId="{1D2F1D5E-E11E-4EDF-8A00-B96AE97E16FD}" srcOrd="1" destOrd="0" presId="urn:microsoft.com/office/officeart/2005/8/layout/arrow2"/>
    <dgm:cxn modelId="{EAF69F62-815B-458A-8DD7-5CF9BA5336E6}" type="presParOf" srcId="{C88F6517-1D15-4377-9011-D9CDFBB6F5E7}" destId="{21DBB46A-ADEB-4D2A-8130-6CD70CC0609B}" srcOrd="2" destOrd="0" presId="urn:microsoft.com/office/officeart/2005/8/layout/arrow2"/>
    <dgm:cxn modelId="{CB7B4CF9-70E0-4A4F-88FF-8E0F78049362}" type="presParOf" srcId="{C88F6517-1D15-4377-9011-D9CDFBB6F5E7}" destId="{7885A571-45A4-4413-9721-D64C79A26B10}" srcOrd="3" destOrd="0" presId="urn:microsoft.com/office/officeart/2005/8/layout/arrow2"/>
    <dgm:cxn modelId="{625657DA-1AB7-4AB8-A733-3B977C2BBB41}" type="presParOf" srcId="{C88F6517-1D15-4377-9011-D9CDFBB6F5E7}" destId="{266583C2-C9A0-46F3-9200-FDFF2B754237}" srcOrd="4" destOrd="0" presId="urn:microsoft.com/office/officeart/2005/8/layout/arrow2"/>
    <dgm:cxn modelId="{B6F5BF32-40E7-4D8F-9B42-86909C92E061}" type="presParOf" srcId="{C88F6517-1D15-4377-9011-D9CDFBB6F5E7}" destId="{FCE97AEB-D1B8-46D4-8869-2794DBC9D7B0}"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16882D-2452-4F48-9F2C-DD5BD1EF5E9D}">
      <dsp:nvSpPr>
        <dsp:cNvPr id="0" name=""/>
        <dsp:cNvSpPr/>
      </dsp:nvSpPr>
      <dsp:spPr>
        <a:xfrm>
          <a:off x="157909" y="0"/>
          <a:ext cx="8756172" cy="5472608"/>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41749A-685F-4E47-A539-E0D27A9C87F0}">
      <dsp:nvSpPr>
        <dsp:cNvPr id="0" name=""/>
        <dsp:cNvSpPr/>
      </dsp:nvSpPr>
      <dsp:spPr>
        <a:xfrm>
          <a:off x="1269943" y="3777194"/>
          <a:ext cx="227660" cy="2276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2F1D5E-E11E-4EDF-8A00-B96AE97E16FD}">
      <dsp:nvSpPr>
        <dsp:cNvPr id="0" name=""/>
        <dsp:cNvSpPr/>
      </dsp:nvSpPr>
      <dsp:spPr>
        <a:xfrm>
          <a:off x="1383773" y="3891024"/>
          <a:ext cx="2040188" cy="15815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633" tIns="0" rIns="0" bIns="0" numCol="1" spcCol="1270" anchor="t" anchorCtr="0">
          <a:noAutofit/>
        </a:bodyPr>
        <a:lstStyle/>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Réaliser une analyse stratégique et définir les grands axes du projet pédagogique et éducatif</a:t>
          </a:r>
          <a:endParaRPr lang="fr-FR" sz="1400" b="1" kern="1200" dirty="0">
            <a:solidFill>
              <a:schemeClr val="accent6"/>
            </a:solidFill>
          </a:endParaRPr>
        </a:p>
      </dsp:txBody>
      <dsp:txXfrm>
        <a:off x="1383773" y="3891024"/>
        <a:ext cx="2040188" cy="1581583"/>
      </dsp:txXfrm>
    </dsp:sp>
    <dsp:sp modelId="{21DBB46A-ADEB-4D2A-8130-6CD70CC0609B}">
      <dsp:nvSpPr>
        <dsp:cNvPr id="0" name=""/>
        <dsp:cNvSpPr/>
      </dsp:nvSpPr>
      <dsp:spPr>
        <a:xfrm>
          <a:off x="3279485" y="2289739"/>
          <a:ext cx="411540" cy="4115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85A571-45A4-4413-9721-D64C79A26B10}">
      <dsp:nvSpPr>
        <dsp:cNvPr id="0" name=""/>
        <dsp:cNvSpPr/>
      </dsp:nvSpPr>
      <dsp:spPr>
        <a:xfrm>
          <a:off x="3328253" y="2472109"/>
          <a:ext cx="2868396" cy="29770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8067" tIns="0" rIns="0" bIns="0" numCol="1" spcCol="1270" anchor="t" anchorCtr="0">
          <a:noAutofit/>
        </a:bodyPr>
        <a:lstStyle/>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Mener une analyse en terme de postes d’enseignement</a:t>
          </a:r>
        </a:p>
        <a:p>
          <a:pPr lvl="0" algn="l" defTabSz="622300">
            <a:lnSpc>
              <a:spcPct val="90000"/>
            </a:lnSpc>
            <a:spcBef>
              <a:spcPct val="0"/>
            </a:spcBef>
            <a:spcAft>
              <a:spcPct val="35000"/>
            </a:spcAft>
          </a:pPr>
          <a:r>
            <a:rPr lang="fr-FR" sz="1400" b="1" kern="1200" dirty="0" smtClean="0">
              <a:solidFill>
                <a:schemeClr val="accent6"/>
              </a:solidFill>
              <a:sym typeface="Wingdings 2"/>
            </a:rPr>
            <a:t> Mener une </a:t>
          </a:r>
          <a:r>
            <a:rPr lang="fr-FR" sz="1400" b="1" kern="1200" dirty="0" smtClean="0">
              <a:solidFill>
                <a:schemeClr val="accent6"/>
              </a:solidFill>
            </a:rPr>
            <a:t>analyse technique sur les aspects sociaux, fiscaux, juridiques, comptables et financiers</a:t>
          </a:r>
        </a:p>
        <a:p>
          <a:pPr lvl="0" algn="l" defTabSz="622300">
            <a:lnSpc>
              <a:spcPct val="90000"/>
            </a:lnSpc>
            <a:spcBef>
              <a:spcPct val="0"/>
            </a:spcBef>
            <a:spcAft>
              <a:spcPct val="35000"/>
            </a:spcAft>
          </a:pPr>
          <a:r>
            <a:rPr lang="fr-FR" sz="1400" b="1" kern="1200" dirty="0" smtClean="0">
              <a:solidFill>
                <a:schemeClr val="accent6"/>
              </a:solidFill>
              <a:sym typeface="Wingdings 2"/>
            </a:rPr>
            <a:t> Etablir un calendrier détaillé des opérations</a:t>
          </a:r>
        </a:p>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Rédiger le projet de traité de fusion, scission, apport partiel d’actif</a:t>
          </a:r>
        </a:p>
        <a:p>
          <a:pPr lvl="0" algn="l" defTabSz="622300">
            <a:lnSpc>
              <a:spcPct val="90000"/>
            </a:lnSpc>
            <a:spcBef>
              <a:spcPct val="0"/>
            </a:spcBef>
            <a:spcAft>
              <a:spcPct val="35000"/>
            </a:spcAft>
          </a:pPr>
          <a:endParaRPr lang="fr-FR" sz="1400" b="1" kern="1200" dirty="0" smtClean="0">
            <a:solidFill>
              <a:schemeClr val="accent6"/>
            </a:solidFill>
          </a:endParaRPr>
        </a:p>
      </dsp:txBody>
      <dsp:txXfrm>
        <a:off x="3328253" y="2472109"/>
        <a:ext cx="2868396" cy="2977098"/>
      </dsp:txXfrm>
    </dsp:sp>
    <dsp:sp modelId="{266583C2-C9A0-46F3-9200-FDFF2B754237}">
      <dsp:nvSpPr>
        <dsp:cNvPr id="0" name=""/>
        <dsp:cNvSpPr/>
      </dsp:nvSpPr>
      <dsp:spPr>
        <a:xfrm>
          <a:off x="5696188" y="1168554"/>
          <a:ext cx="569151" cy="56915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E97AEB-D1B8-46D4-8869-2794DBC9D7B0}">
      <dsp:nvSpPr>
        <dsp:cNvPr id="0" name=""/>
        <dsp:cNvSpPr/>
      </dsp:nvSpPr>
      <dsp:spPr>
        <a:xfrm>
          <a:off x="6475694" y="1152140"/>
          <a:ext cx="2578538" cy="3803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Procéder à la publication en fonction des délais prévus par décret</a:t>
          </a:r>
        </a:p>
        <a:p>
          <a:pPr lvl="0" algn="l" defTabSz="622300">
            <a:lnSpc>
              <a:spcPct val="90000"/>
            </a:lnSpc>
            <a:spcBef>
              <a:spcPct val="0"/>
            </a:spcBef>
            <a:spcAft>
              <a:spcPct val="35000"/>
            </a:spcAft>
          </a:pPr>
          <a:endParaRPr lang="fr-FR" sz="1400" b="1" kern="1200" dirty="0" smtClean="0">
            <a:solidFill>
              <a:schemeClr val="accent6"/>
            </a:solidFill>
          </a:endParaRPr>
        </a:p>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Réunion des organes délibérants pour entériner les opérations de fusion; APA ou scission</a:t>
          </a:r>
        </a:p>
        <a:p>
          <a:pPr lvl="0" algn="l" defTabSz="622300">
            <a:lnSpc>
              <a:spcPct val="90000"/>
            </a:lnSpc>
            <a:spcBef>
              <a:spcPct val="0"/>
            </a:spcBef>
            <a:spcAft>
              <a:spcPct val="35000"/>
            </a:spcAft>
          </a:pPr>
          <a:endParaRPr lang="fr-FR" sz="1400" b="1" kern="1200" dirty="0" smtClean="0">
            <a:solidFill>
              <a:schemeClr val="accent6"/>
            </a:solidFill>
          </a:endParaRPr>
        </a:p>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Modification des statuts (si nécessaire)</a:t>
          </a:r>
        </a:p>
        <a:p>
          <a:pPr lvl="0" algn="l" defTabSz="622300">
            <a:lnSpc>
              <a:spcPct val="90000"/>
            </a:lnSpc>
            <a:spcBef>
              <a:spcPct val="0"/>
            </a:spcBef>
            <a:spcAft>
              <a:spcPct val="35000"/>
            </a:spcAft>
          </a:pPr>
          <a:endParaRPr lang="fr-FR" sz="1400" b="1" kern="1200" dirty="0" smtClean="0">
            <a:solidFill>
              <a:schemeClr val="accent6"/>
            </a:solidFill>
          </a:endParaRPr>
        </a:p>
        <a:p>
          <a:pPr lvl="0" algn="l" defTabSz="622300">
            <a:lnSpc>
              <a:spcPct val="90000"/>
            </a:lnSpc>
            <a:spcBef>
              <a:spcPct val="0"/>
            </a:spcBef>
            <a:spcAft>
              <a:spcPct val="35000"/>
            </a:spcAft>
          </a:pPr>
          <a:r>
            <a:rPr lang="fr-FR" sz="1400" b="1" kern="1200" dirty="0" smtClean="0">
              <a:solidFill>
                <a:schemeClr val="accent6"/>
              </a:solidFill>
              <a:sym typeface="Wingdings 2"/>
            </a:rPr>
            <a:t> </a:t>
          </a:r>
          <a:r>
            <a:rPr lang="fr-FR" sz="1400" b="1" kern="1200" dirty="0" smtClean="0">
              <a:solidFill>
                <a:schemeClr val="accent6"/>
              </a:solidFill>
            </a:rPr>
            <a:t>Mise en œuvre de tous les points techniques (sociaux, fiscaux, juridiques et comptables)</a:t>
          </a:r>
          <a:endParaRPr lang="fr-FR" sz="1400" b="1" kern="1200" dirty="0">
            <a:solidFill>
              <a:schemeClr val="accent6"/>
            </a:solidFill>
          </a:endParaRPr>
        </a:p>
      </dsp:txBody>
      <dsp:txXfrm>
        <a:off x="6475694" y="1152140"/>
        <a:ext cx="2578538" cy="380346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2" y="0"/>
            <a:ext cx="2946400" cy="495300"/>
          </a:xfrm>
          <a:prstGeom prst="rect">
            <a:avLst/>
          </a:prstGeom>
          <a:noFill/>
          <a:ln>
            <a:noFill/>
          </a:ln>
          <a:effectLst/>
          <a:extLst/>
        </p:spPr>
        <p:txBody>
          <a:bodyPr vert="horz" wrap="square" lIns="91403" tIns="45703" rIns="91403" bIns="45703" numCol="1" anchor="t" anchorCtr="0" compatLnSpc="1">
            <a:prstTxWarp prst="textNoShape">
              <a:avLst/>
            </a:prstTxWarp>
          </a:bodyPr>
          <a:lstStyle>
            <a:lvl1pPr algn="l" defTabSz="914336">
              <a:lnSpc>
                <a:spcPct val="100000"/>
              </a:lnSpc>
              <a:defRPr sz="1200" i="0">
                <a:solidFill>
                  <a:schemeClr val="tx1"/>
                </a:solidFill>
                <a:latin typeface="Arial" charset="0"/>
              </a:defRPr>
            </a:lvl1pPr>
          </a:lstStyle>
          <a:p>
            <a:pPr>
              <a:defRPr/>
            </a:pPr>
            <a:endParaRPr lang="fr-FR"/>
          </a:p>
        </p:txBody>
      </p:sp>
      <p:sp>
        <p:nvSpPr>
          <p:cNvPr id="44035" name="Rectangle 3"/>
          <p:cNvSpPr>
            <a:spLocks noGrp="1" noChangeArrowheads="1"/>
          </p:cNvSpPr>
          <p:nvPr>
            <p:ph type="dt" sz="quarter" idx="1"/>
          </p:nvPr>
        </p:nvSpPr>
        <p:spPr bwMode="auto">
          <a:xfrm>
            <a:off x="3849688" y="0"/>
            <a:ext cx="2946400" cy="495300"/>
          </a:xfrm>
          <a:prstGeom prst="rect">
            <a:avLst/>
          </a:prstGeom>
          <a:noFill/>
          <a:ln>
            <a:noFill/>
          </a:ln>
          <a:effectLst/>
          <a:extLst/>
        </p:spPr>
        <p:txBody>
          <a:bodyPr vert="horz" wrap="square" lIns="91403" tIns="45703" rIns="91403" bIns="45703" numCol="1" anchor="t" anchorCtr="0" compatLnSpc="1">
            <a:prstTxWarp prst="textNoShape">
              <a:avLst/>
            </a:prstTxWarp>
          </a:bodyPr>
          <a:lstStyle>
            <a:lvl1pPr algn="r" defTabSz="914336">
              <a:lnSpc>
                <a:spcPct val="100000"/>
              </a:lnSpc>
              <a:defRPr sz="1200" i="0">
                <a:solidFill>
                  <a:schemeClr val="tx1"/>
                </a:solidFill>
                <a:latin typeface="Arial" charset="0"/>
              </a:defRPr>
            </a:lvl1pPr>
          </a:lstStyle>
          <a:p>
            <a:pPr>
              <a:defRPr/>
            </a:pPr>
            <a:endParaRPr lang="fr-FR" dirty="0"/>
          </a:p>
        </p:txBody>
      </p:sp>
      <p:sp>
        <p:nvSpPr>
          <p:cNvPr id="44036" name="Rectangle 4"/>
          <p:cNvSpPr>
            <a:spLocks noGrp="1" noChangeArrowheads="1"/>
          </p:cNvSpPr>
          <p:nvPr>
            <p:ph type="ftr" sz="quarter" idx="2"/>
          </p:nvPr>
        </p:nvSpPr>
        <p:spPr bwMode="auto">
          <a:xfrm>
            <a:off x="2" y="9429750"/>
            <a:ext cx="2946400" cy="495300"/>
          </a:xfrm>
          <a:prstGeom prst="rect">
            <a:avLst/>
          </a:prstGeom>
          <a:noFill/>
          <a:ln>
            <a:noFill/>
          </a:ln>
          <a:effectLst/>
          <a:extLst/>
        </p:spPr>
        <p:txBody>
          <a:bodyPr vert="horz" wrap="square" lIns="91403" tIns="45703" rIns="91403" bIns="45703" numCol="1" anchor="b" anchorCtr="0" compatLnSpc="1">
            <a:prstTxWarp prst="textNoShape">
              <a:avLst/>
            </a:prstTxWarp>
          </a:bodyPr>
          <a:lstStyle>
            <a:lvl1pPr algn="l" defTabSz="914336">
              <a:lnSpc>
                <a:spcPct val="100000"/>
              </a:lnSpc>
              <a:defRPr sz="1200" i="0">
                <a:solidFill>
                  <a:schemeClr val="tx1"/>
                </a:solidFill>
                <a:latin typeface="Arial" charset="0"/>
              </a:defRPr>
            </a:lvl1pPr>
          </a:lstStyle>
          <a:p>
            <a:pPr>
              <a:defRPr/>
            </a:pPr>
            <a:r>
              <a:rPr lang="fr-FR" dirty="0" smtClean="0"/>
              <a:t>Formation UDOGEC/UROGEC</a:t>
            </a:r>
          </a:p>
          <a:p>
            <a:pPr>
              <a:defRPr/>
            </a:pPr>
            <a:r>
              <a:rPr lang="fr-FR" dirty="0" smtClean="0"/>
              <a:t>01/10/2015</a:t>
            </a:r>
            <a:endParaRPr lang="fr-FR" dirty="0"/>
          </a:p>
        </p:txBody>
      </p:sp>
      <p:sp>
        <p:nvSpPr>
          <p:cNvPr id="44037" name="Rectangle 5"/>
          <p:cNvSpPr>
            <a:spLocks noGrp="1" noChangeArrowheads="1"/>
          </p:cNvSpPr>
          <p:nvPr>
            <p:ph type="sldNum" sz="quarter" idx="3"/>
          </p:nvPr>
        </p:nvSpPr>
        <p:spPr bwMode="auto">
          <a:xfrm>
            <a:off x="3849688" y="9429750"/>
            <a:ext cx="2946400" cy="495300"/>
          </a:xfrm>
          <a:prstGeom prst="rect">
            <a:avLst/>
          </a:prstGeom>
          <a:noFill/>
          <a:ln>
            <a:noFill/>
          </a:ln>
          <a:effectLst/>
          <a:extLst/>
        </p:spPr>
        <p:txBody>
          <a:bodyPr vert="horz" wrap="square" lIns="91403" tIns="45703" rIns="91403" bIns="45703" numCol="1" anchor="b" anchorCtr="0" compatLnSpc="1">
            <a:prstTxWarp prst="textNoShape">
              <a:avLst/>
            </a:prstTxWarp>
          </a:bodyPr>
          <a:lstStyle>
            <a:lvl1pPr algn="r" defTabSz="914336">
              <a:lnSpc>
                <a:spcPct val="100000"/>
              </a:lnSpc>
              <a:defRPr sz="1200" i="0">
                <a:solidFill>
                  <a:schemeClr val="tx1"/>
                </a:solidFill>
                <a:latin typeface="Arial" charset="0"/>
              </a:defRPr>
            </a:lvl1pPr>
          </a:lstStyle>
          <a:p>
            <a:pPr>
              <a:defRPr/>
            </a:pPr>
            <a:fld id="{AF614E04-EE8E-4805-B754-D052F4EA57F9}" type="slidenum">
              <a:rPr lang="fr-FR"/>
              <a:pPr>
                <a:defRPr/>
              </a:pPr>
              <a:t>‹N°›</a:t>
            </a:fld>
            <a:endParaRPr lang="fr-FR"/>
          </a:p>
        </p:txBody>
      </p:sp>
    </p:spTree>
    <p:extLst>
      <p:ext uri="{BB962C8B-B14F-4D97-AF65-F5344CB8AC3E}">
        <p14:creationId xmlns:p14="http://schemas.microsoft.com/office/powerpoint/2010/main" val="252374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2" y="0"/>
            <a:ext cx="2946400" cy="495300"/>
          </a:xfrm>
          <a:prstGeom prst="rect">
            <a:avLst/>
          </a:prstGeom>
          <a:noFill/>
          <a:ln>
            <a:noFill/>
          </a:ln>
          <a:effectLst/>
          <a:extLst/>
        </p:spPr>
        <p:txBody>
          <a:bodyPr vert="horz" wrap="square" lIns="91403" tIns="45703" rIns="91403" bIns="45703" numCol="1" anchor="t" anchorCtr="0" compatLnSpc="1">
            <a:prstTxWarp prst="textNoShape">
              <a:avLst/>
            </a:prstTxWarp>
          </a:bodyPr>
          <a:lstStyle>
            <a:lvl1pPr algn="l" defTabSz="914336">
              <a:lnSpc>
                <a:spcPct val="100000"/>
              </a:lnSpc>
              <a:defRPr sz="1200" i="0">
                <a:solidFill>
                  <a:schemeClr val="tx1"/>
                </a:solidFill>
                <a:latin typeface="Arial" charset="0"/>
              </a:defRPr>
            </a:lvl1pPr>
          </a:lstStyle>
          <a:p>
            <a:pPr>
              <a:defRPr/>
            </a:pPr>
            <a:endParaRPr lang="fr-FR"/>
          </a:p>
        </p:txBody>
      </p:sp>
      <p:sp>
        <p:nvSpPr>
          <p:cNvPr id="150531" name="Rectangle 3"/>
          <p:cNvSpPr>
            <a:spLocks noGrp="1" noChangeArrowheads="1"/>
          </p:cNvSpPr>
          <p:nvPr>
            <p:ph type="dt" idx="1"/>
          </p:nvPr>
        </p:nvSpPr>
        <p:spPr bwMode="auto">
          <a:xfrm>
            <a:off x="3849688" y="0"/>
            <a:ext cx="2946400" cy="495300"/>
          </a:xfrm>
          <a:prstGeom prst="rect">
            <a:avLst/>
          </a:prstGeom>
          <a:noFill/>
          <a:ln>
            <a:noFill/>
          </a:ln>
          <a:effectLst/>
          <a:extLst/>
        </p:spPr>
        <p:txBody>
          <a:bodyPr vert="horz" wrap="square" lIns="91403" tIns="45703" rIns="91403" bIns="45703" numCol="1" anchor="t" anchorCtr="0" compatLnSpc="1">
            <a:prstTxWarp prst="textNoShape">
              <a:avLst/>
            </a:prstTxWarp>
          </a:bodyPr>
          <a:lstStyle>
            <a:lvl1pPr algn="r" defTabSz="914336">
              <a:lnSpc>
                <a:spcPct val="100000"/>
              </a:lnSpc>
              <a:defRPr sz="1200" i="0">
                <a:solidFill>
                  <a:schemeClr val="tx1"/>
                </a:solidFill>
                <a:latin typeface="Arial" charset="0"/>
              </a:defRPr>
            </a:lvl1pPr>
          </a:lstStyle>
          <a:p>
            <a:pPr>
              <a:defRPr/>
            </a:pPr>
            <a:endParaRPr lang="fr-FR"/>
          </a:p>
        </p:txBody>
      </p:sp>
      <p:sp>
        <p:nvSpPr>
          <p:cNvPr id="5018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681040" y="4716465"/>
            <a:ext cx="5437187" cy="4465637"/>
          </a:xfrm>
          <a:prstGeom prst="rect">
            <a:avLst/>
          </a:prstGeom>
          <a:noFill/>
          <a:ln>
            <a:noFill/>
          </a:ln>
          <a:effectLst/>
          <a:extLst/>
        </p:spPr>
        <p:txBody>
          <a:bodyPr vert="horz" wrap="square" lIns="91403" tIns="45703" rIns="91403" bIns="45703"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50535" name="Rectangle 7"/>
          <p:cNvSpPr>
            <a:spLocks noGrp="1" noChangeArrowheads="1"/>
          </p:cNvSpPr>
          <p:nvPr>
            <p:ph type="sldNum" sz="quarter" idx="5"/>
          </p:nvPr>
        </p:nvSpPr>
        <p:spPr bwMode="auto">
          <a:xfrm>
            <a:off x="3849688" y="9429750"/>
            <a:ext cx="2946400" cy="495300"/>
          </a:xfrm>
          <a:prstGeom prst="rect">
            <a:avLst/>
          </a:prstGeom>
          <a:noFill/>
          <a:ln>
            <a:noFill/>
          </a:ln>
          <a:effectLst/>
          <a:extLst/>
        </p:spPr>
        <p:txBody>
          <a:bodyPr vert="horz" wrap="square" lIns="91403" tIns="45703" rIns="91403" bIns="45703" numCol="1" anchor="b" anchorCtr="0" compatLnSpc="1">
            <a:prstTxWarp prst="textNoShape">
              <a:avLst/>
            </a:prstTxWarp>
          </a:bodyPr>
          <a:lstStyle>
            <a:lvl1pPr algn="r" defTabSz="914336">
              <a:lnSpc>
                <a:spcPct val="100000"/>
              </a:lnSpc>
              <a:defRPr sz="1200" i="0">
                <a:solidFill>
                  <a:schemeClr val="tx1"/>
                </a:solidFill>
                <a:latin typeface="Arial" charset="0"/>
              </a:defRPr>
            </a:lvl1pPr>
          </a:lstStyle>
          <a:p>
            <a:pPr>
              <a:defRPr/>
            </a:pPr>
            <a:fld id="{9FED1CEC-666F-4C17-9CED-4AF945DFC600}" type="slidenum">
              <a:rPr lang="fr-FR"/>
              <a:pPr>
                <a:defRPr/>
              </a:pPr>
              <a:t>‹N°›</a:t>
            </a:fld>
            <a:endParaRPr lang="fr-FR"/>
          </a:p>
        </p:txBody>
      </p:sp>
    </p:spTree>
    <p:extLst>
      <p:ext uri="{BB962C8B-B14F-4D97-AF65-F5344CB8AC3E}">
        <p14:creationId xmlns:p14="http://schemas.microsoft.com/office/powerpoint/2010/main" val="97751773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bofip.impots.gouv.fr/"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7"/>
          <p:cNvSpPr>
            <a:spLocks noGrp="1" noChangeArrowheads="1"/>
          </p:cNvSpPr>
          <p:nvPr>
            <p:ph type="sldNum" sz="quarter" idx="5"/>
          </p:nvPr>
        </p:nvSpPr>
        <p:spPr>
          <a:noFill/>
          <a:ln>
            <a:miter lim="800000"/>
            <a:headEnd/>
            <a:tailEnd/>
          </a:ln>
        </p:spPr>
        <p:txBody>
          <a:bodyPr/>
          <a:lstStyle/>
          <a:p>
            <a:pPr defTabSz="914213"/>
            <a:fld id="{4BDC55C4-6C66-4C56-A35E-22B0C938B134}" type="slidenum">
              <a:rPr lang="fr-FR" altLang="fr-FR" smtClean="0"/>
              <a:pPr defTabSz="914213"/>
              <a:t>1</a:t>
            </a:fld>
            <a:endParaRPr lang="fr-FR" altLang="fr-FR" smtClean="0"/>
          </a:p>
        </p:txBody>
      </p:sp>
      <p:sp>
        <p:nvSpPr>
          <p:cNvPr id="51204" name="Rectangle 2"/>
          <p:cNvSpPr>
            <a:spLocks noGrp="1" noRot="1" noChangeAspect="1" noChangeArrowheads="1" noTextEdit="1"/>
          </p:cNvSpPr>
          <p:nvPr>
            <p:ph type="sldImg"/>
          </p:nvPr>
        </p:nvSpPr>
        <p:spPr>
          <a:ln/>
        </p:spPr>
      </p:sp>
      <p:sp>
        <p:nvSpPr>
          <p:cNvPr id="51205" name="Rectangle 3"/>
          <p:cNvSpPr>
            <a:spLocks noGrp="1" noChangeArrowheads="1"/>
          </p:cNvSpPr>
          <p:nvPr>
            <p:ph type="body" idx="1"/>
          </p:nvPr>
        </p:nvSpPr>
        <p:spPr>
          <a:noFill/>
        </p:spPr>
        <p:txBody>
          <a:bodyPr/>
          <a:lstStyle/>
          <a:p>
            <a:pPr eaLnBrk="1" hangingPunct="1"/>
            <a:endParaRPr lang="fr-FR" alt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10</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a:t>
            </a:r>
            <a:r>
              <a:rPr lang="fr-FR" baseline="0" dirty="0" smtClean="0"/>
              <a:t> fusion est-elle la solution optimale de la restructuration ? </a:t>
            </a: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11</a:t>
            </a:fld>
            <a:endParaRPr lang="fr-FR"/>
          </a:p>
        </p:txBody>
      </p:sp>
    </p:spTree>
    <p:extLst>
      <p:ext uri="{BB962C8B-B14F-4D97-AF65-F5344CB8AC3E}">
        <p14:creationId xmlns:p14="http://schemas.microsoft.com/office/powerpoint/2010/main" val="3972219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Multi</a:t>
            </a:r>
            <a:r>
              <a:rPr lang="fr-FR" b="1" baseline="0" dirty="0" smtClean="0"/>
              <a:t> salariat</a:t>
            </a:r>
            <a:r>
              <a:rPr lang="fr-FR" baseline="0" dirty="0" smtClean="0"/>
              <a:t> </a:t>
            </a:r>
            <a:endParaRPr lang="fr-FR" b="1" baseline="0" dirty="0" smtClean="0"/>
          </a:p>
          <a:p>
            <a:r>
              <a:rPr lang="fr-FR" b="1" baseline="0" dirty="0" smtClean="0"/>
              <a:t>Inconvénients</a:t>
            </a:r>
            <a:r>
              <a:rPr lang="fr-FR" baseline="0" dirty="0" smtClean="0"/>
              <a:t> : inconvénients pour le salarié (organisation des vacances, transport), coût de gestion administrative élevé, difficile application de la loi sur le temps partiel (dérogation individuelle)</a:t>
            </a:r>
          </a:p>
          <a:p>
            <a:r>
              <a:rPr lang="fr-FR" b="1" baseline="0" dirty="0" smtClean="0"/>
              <a:t>Groupements employeurs</a:t>
            </a:r>
            <a:endParaRPr lang="fr-FR" baseline="0" dirty="0" smtClean="0"/>
          </a:p>
          <a:p>
            <a:r>
              <a:rPr lang="fr-FR" baseline="0" dirty="0" smtClean="0"/>
              <a:t>C’est une structure qui réunit plusieurs entreprises/OGEC. </a:t>
            </a:r>
          </a:p>
          <a:p>
            <a:r>
              <a:rPr lang="fr-FR" baseline="0" dirty="0" smtClean="0"/>
              <a:t>Elle peut être constituée sous forme associative. </a:t>
            </a:r>
          </a:p>
          <a:p>
            <a:r>
              <a:rPr lang="fr-FR" dirty="0" smtClean="0"/>
              <a:t>Le but du groupement d’employeurs est de recruter un ou plusieurs salariés et de le(s) mettre à disposition de ses membres, selon leurs besoins. </a:t>
            </a:r>
          </a:p>
          <a:p>
            <a:r>
              <a:rPr lang="fr-FR" dirty="0" smtClean="0"/>
              <a:t>Le groupement est l’employeur des salariés. </a:t>
            </a:r>
          </a:p>
          <a:p>
            <a:r>
              <a:rPr lang="fr-FR" b="1" dirty="0" smtClean="0"/>
              <a:t>Avantages </a:t>
            </a:r>
            <a:r>
              <a:rPr lang="fr-FR" dirty="0" smtClean="0"/>
              <a:t>: Il favorise la stabilité des salariés dans leur emploi en leur offrant de travailler dans plusieurs entreprises regroupées sur un même territoire. Plus simple pour la couverture sociale</a:t>
            </a:r>
            <a:r>
              <a:rPr lang="fr-FR" baseline="0" dirty="0" smtClean="0"/>
              <a:t> et la gestion administrative du personnel, </a:t>
            </a:r>
            <a:r>
              <a:rPr lang="fr-FR" baseline="0" dirty="0" smtClean="0">
                <a:effectLst/>
              </a:rPr>
              <a:t>l</a:t>
            </a:r>
            <a:r>
              <a:rPr lang="fr-FR" dirty="0" smtClean="0">
                <a:effectLst/>
              </a:rPr>
              <a:t>es OGEC gagnent du temps en recrutement et en formation de leurs collaborateurs à temps partiel. Faire des économies par rapport au recours à l’intérim. </a:t>
            </a:r>
            <a:endParaRPr lang="fr-FR" baseline="0" dirty="0" smtClean="0"/>
          </a:p>
          <a:p>
            <a:r>
              <a:rPr lang="fr-FR" b="1" baseline="0" dirty="0" smtClean="0"/>
              <a:t>Inconvénients</a:t>
            </a:r>
            <a:r>
              <a:rPr lang="fr-FR" baseline="0" dirty="0" smtClean="0"/>
              <a:t> : OGEC solidairement responsables des dettes contractées à l’égard des salariées du groupement (si un OGEC est défaillant, ce sont les autres qui paient à sa place), relation tripartite (employé/OGEC/groupement employeur), formalités de mise en place et de gestion du GE</a:t>
            </a: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12</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fr-FR" sz="1200" kern="1200" dirty="0" smtClean="0">
                <a:solidFill>
                  <a:schemeClr val="tx1"/>
                </a:solidFill>
                <a:effectLst/>
                <a:latin typeface="Arial" charset="0"/>
                <a:ea typeface="+mn-ea"/>
                <a:cs typeface="+mn-cs"/>
              </a:rPr>
              <a:t>Loi</a:t>
            </a:r>
            <a:r>
              <a:rPr lang="fr-FR" sz="1200" kern="1200" baseline="0" dirty="0" smtClean="0">
                <a:solidFill>
                  <a:schemeClr val="tx1"/>
                </a:solidFill>
                <a:effectLst/>
                <a:latin typeface="Arial" charset="0"/>
                <a:ea typeface="+mn-ea"/>
                <a:cs typeface="+mn-cs"/>
              </a:rPr>
              <a:t> : </a:t>
            </a:r>
            <a:r>
              <a:rPr lang="fr-FR" sz="2200" i="1" dirty="0" smtClean="0"/>
              <a:t>« Une opération de prêt de main d’œuvre ne poursuit </a:t>
            </a:r>
            <a:r>
              <a:rPr lang="fr-FR" sz="2200" b="1" i="1" dirty="0" smtClean="0"/>
              <a:t>pas de but lucratif </a:t>
            </a:r>
            <a:r>
              <a:rPr lang="fr-FR" sz="2200" i="1" dirty="0" smtClean="0"/>
              <a:t>lorsque l’entreprise prêteuse ne facture à l’entreprise utilisatrice, pendant la mise à disposition, que les salaires versés au salarié, les charges sociales afférentes et les frais professionnels remboursées à l’intéressé au titre de la mise à disposition. » </a:t>
            </a:r>
            <a:endParaRPr lang="fr-FR" sz="1200" kern="1200" dirty="0" smtClean="0">
              <a:solidFill>
                <a:schemeClr val="tx1"/>
              </a:solidFill>
              <a:effectLst/>
              <a:latin typeface="Arial" charset="0"/>
              <a:ea typeface="+mn-ea"/>
              <a:cs typeface="+mn-cs"/>
            </a:endParaRPr>
          </a:p>
          <a:p>
            <a:r>
              <a:rPr lang="fr-FR" sz="1200" kern="1200" dirty="0" smtClean="0">
                <a:solidFill>
                  <a:schemeClr val="tx1"/>
                </a:solidFill>
                <a:effectLst/>
                <a:latin typeface="Arial" charset="0"/>
                <a:ea typeface="+mn-ea"/>
                <a:cs typeface="+mn-cs"/>
              </a:rPr>
              <a:t>Concrètement, il faudra veiller à ce que l'opération de prêt de main-d'œuvre ne se traduise par aucun profit pour celui qui met du personnel à disposition. Cela signifie que la facturation de l'opération, si celle-ci ne s'accompagne d'aucune autre prestation, devra couvrir exclusivement :</a:t>
            </a:r>
          </a:p>
          <a:p>
            <a:r>
              <a:rPr lang="fr-FR" sz="1200" kern="1200" dirty="0" smtClean="0">
                <a:solidFill>
                  <a:schemeClr val="tx1"/>
                </a:solidFill>
                <a:effectLst/>
                <a:latin typeface="Arial" charset="0"/>
                <a:ea typeface="+mn-ea"/>
                <a:cs typeface="+mn-cs"/>
              </a:rPr>
              <a:t>— les salaires versés ;</a:t>
            </a:r>
          </a:p>
          <a:p>
            <a:r>
              <a:rPr lang="fr-FR" sz="1200" kern="1200" dirty="0" smtClean="0">
                <a:solidFill>
                  <a:schemeClr val="tx1"/>
                </a:solidFill>
                <a:effectLst/>
                <a:latin typeface="Arial" charset="0"/>
                <a:ea typeface="+mn-ea"/>
                <a:cs typeface="+mn-cs"/>
              </a:rPr>
              <a:t>— les charges sociales y afférentes ;</a:t>
            </a:r>
          </a:p>
          <a:p>
            <a:r>
              <a:rPr lang="fr-FR" sz="1200" kern="1200" dirty="0" smtClean="0">
                <a:solidFill>
                  <a:schemeClr val="tx1"/>
                </a:solidFill>
                <a:effectLst/>
                <a:latin typeface="Arial" charset="0"/>
                <a:ea typeface="+mn-ea"/>
                <a:cs typeface="+mn-cs"/>
              </a:rPr>
              <a:t>— les frais professionnels éventuellement remboursés à l'intéressé.</a:t>
            </a:r>
          </a:p>
          <a:p>
            <a:r>
              <a:rPr lang="fr-FR" sz="1200" kern="1200" dirty="0" smtClean="0">
                <a:solidFill>
                  <a:schemeClr val="tx1"/>
                </a:solidFill>
                <a:effectLst/>
                <a:latin typeface="Arial" charset="0"/>
                <a:ea typeface="+mn-ea"/>
                <a:cs typeface="+mn-cs"/>
              </a:rPr>
              <a:t>A la lecture de l’article du Code du travail on pouvait imaginer que toute majoration pour frais de gestion devait être bannie.</a:t>
            </a:r>
          </a:p>
          <a:p>
            <a:r>
              <a:rPr lang="fr-FR" sz="1200" kern="1200" dirty="0" smtClean="0">
                <a:solidFill>
                  <a:schemeClr val="tx1"/>
                </a:solidFill>
                <a:effectLst/>
                <a:latin typeface="Arial" charset="0"/>
                <a:ea typeface="+mn-ea"/>
                <a:cs typeface="+mn-cs"/>
              </a:rPr>
              <a:t>L’Administration fiscale ne partage pas l’analyse. Elle estime que des frais de gestion peuvent être refacturés à l’entreprise utilisatrice à condition qu’ils demeurent modérés et justifiés (BOI-BIC-CHG-40-40-20-20140325, </a:t>
            </a:r>
            <a:r>
              <a:rPr lang="fr-FR" sz="1200" u="sng" kern="1200" dirty="0" smtClean="0">
                <a:solidFill>
                  <a:schemeClr val="tx1"/>
                </a:solidFill>
                <a:effectLst/>
                <a:latin typeface="Arial" charset="0"/>
                <a:ea typeface="+mn-ea"/>
                <a:cs typeface="+mn-cs"/>
                <a:hlinkClick r:id="rId3"/>
              </a:rPr>
              <a:t>http://bofip.impots.gouv.fr/</a:t>
            </a:r>
            <a:r>
              <a:rPr lang="fr-FR" sz="1200" kern="1200" dirty="0" smtClean="0">
                <a:solidFill>
                  <a:schemeClr val="tx1"/>
                </a:solidFill>
                <a:effectLst/>
                <a:latin typeface="Arial" charset="0"/>
                <a:ea typeface="+mn-ea"/>
                <a:cs typeface="+mn-cs"/>
              </a:rPr>
              <a:t>).</a:t>
            </a:r>
          </a:p>
          <a:p>
            <a:r>
              <a:rPr lang="fr-FR" sz="1200" kern="1200" dirty="0" smtClean="0">
                <a:solidFill>
                  <a:schemeClr val="tx1"/>
                </a:solidFill>
                <a:effectLst/>
                <a:latin typeface="Arial" charset="0"/>
                <a:ea typeface="+mn-ea"/>
                <a:cs typeface="+mn-cs"/>
              </a:rPr>
              <a:t>Elle indique que « </a:t>
            </a:r>
            <a:r>
              <a:rPr lang="fr-FR" sz="1200" i="1" kern="1200" dirty="0" smtClean="0">
                <a:solidFill>
                  <a:schemeClr val="tx1"/>
                </a:solidFill>
                <a:effectLst/>
                <a:latin typeface="Arial" charset="0"/>
                <a:ea typeface="+mn-ea"/>
                <a:cs typeface="+mn-cs"/>
              </a:rPr>
              <a:t>bien que non expressément visés par l’article L. 8241-1 du code du travail, des frais de gestion peuvent cependant être refacturés à l’entreprise utilisatrice sous réserve qu’ils demeurent modérés et justifiés. Dans ce cas, le caractère non lucratif du prêt de main-d’œuvre n’est pas remis en cause</a:t>
            </a:r>
            <a:r>
              <a:rPr lang="fr-FR" sz="1200" kern="1200" dirty="0" smtClean="0">
                <a:solidFill>
                  <a:schemeClr val="tx1"/>
                </a:solidFill>
                <a:effectLst/>
                <a:latin typeface="Arial" charset="0"/>
                <a:ea typeface="+mn-ea"/>
                <a:cs typeface="+mn-cs"/>
              </a:rPr>
              <a:t> ».</a:t>
            </a:r>
          </a:p>
          <a:p>
            <a:r>
              <a:rPr lang="fr-FR" sz="1200" kern="1200" dirty="0" smtClean="0">
                <a:solidFill>
                  <a:schemeClr val="tx1"/>
                </a:solidFill>
                <a:effectLst/>
                <a:latin typeface="Arial" charset="0"/>
                <a:ea typeface="+mn-ea"/>
                <a:cs typeface="+mn-cs"/>
              </a:rPr>
              <a:t>La convention de mise à disposition peut donc désormais comporter des éléments en la matière. Il convient toutefois d’être mesurés et vérifier qu’il n’y a aucun enrichissement direct ou indirect. </a:t>
            </a:r>
          </a:p>
          <a:p>
            <a:r>
              <a:rPr lang="fr-FR" sz="1200" kern="1200" dirty="0" smtClean="0">
                <a:solidFill>
                  <a:schemeClr val="tx1"/>
                </a:solidFill>
                <a:effectLst/>
                <a:latin typeface="Arial" charset="0"/>
                <a:ea typeface="+mn-ea"/>
                <a:cs typeface="+mn-cs"/>
              </a:rPr>
              <a:t>Le plus raisonnable est sans doute de détailler en annexe ce qu’on entend par frais de gestion (imputations comptables, gestion RH – établissement des paie, suivi de gestion, contrôle des présences par exemple, frais de structure, loyer, frais généraux).</a:t>
            </a:r>
          </a:p>
          <a:p>
            <a:endParaRPr lang="fr-FR" b="0" dirty="0" smtClean="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13</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Le réseau des OGEC/UDOGEC/FNOGEC constitue un groupement au sens de l’article</a:t>
            </a:r>
            <a:r>
              <a:rPr lang="fr-FR" baseline="0" dirty="0" smtClean="0"/>
              <a:t> 261 B du Code général des impôts, les mises à disposition de personnel et autres mises en commun de moyen sont exclus du champ de la TVA</a:t>
            </a: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14</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213">
              <a:defRPr/>
            </a:pPr>
            <a:r>
              <a:rPr lang="fr-FR" baseline="0" dirty="0" smtClean="0"/>
              <a:t>Définition et but de chaque fusion</a:t>
            </a:r>
            <a:endParaRPr lang="fr-FR" dirty="0" smtClean="0"/>
          </a:p>
          <a:p>
            <a:endParaRPr lang="fr-FR" dirty="0" smtClean="0"/>
          </a:p>
          <a:p>
            <a:r>
              <a:rPr lang="fr-FR" dirty="0" smtClean="0"/>
              <a:t>Fusion-absorption</a:t>
            </a:r>
            <a:r>
              <a:rPr lang="fr-FR" baseline="0" dirty="0" smtClean="0"/>
              <a:t> ou fusion-création ?</a:t>
            </a:r>
          </a:p>
          <a:p>
            <a:r>
              <a:rPr lang="fr-FR" baseline="0" dirty="0" smtClean="0"/>
              <a:t>La fusion-absorption est plus légère car elle permet de conserver un cadre existant mais elle est souvent considérée comme plus agressive.</a:t>
            </a:r>
          </a:p>
          <a:p>
            <a:endParaRPr lang="fr-FR" baseline="0" dirty="0" smtClean="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15</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213">
              <a:defRPr/>
            </a:pPr>
            <a:r>
              <a:rPr lang="fr-FR" baseline="0" dirty="0" smtClean="0"/>
              <a:t>Définition et but de chaque fusion</a:t>
            </a:r>
          </a:p>
          <a:p>
            <a:pPr defTabSz="914213">
              <a:defRPr/>
            </a:pPr>
            <a:r>
              <a:rPr lang="fr-FR" b="1" baseline="0" dirty="0" smtClean="0"/>
              <a:t>Apport partiel d’actif</a:t>
            </a:r>
          </a:p>
          <a:p>
            <a:r>
              <a:rPr lang="fr-FR" altLang="fr-FR" dirty="0" smtClean="0">
                <a:solidFill>
                  <a:schemeClr val="tx1"/>
                </a:solidFill>
              </a:rPr>
              <a:t>Un apport partiel d’actif doit représenter un secteur d’activité autonome d’un OGEC :</a:t>
            </a:r>
          </a:p>
          <a:p>
            <a:pPr marL="171414" indent="-171414">
              <a:buFontTx/>
              <a:buChar char="-"/>
            </a:pPr>
            <a:r>
              <a:rPr lang="fr-FR" altLang="fr-FR" dirty="0" smtClean="0">
                <a:solidFill>
                  <a:schemeClr val="tx1"/>
                </a:solidFill>
              </a:rPr>
              <a:t>l’école </a:t>
            </a:r>
          </a:p>
          <a:p>
            <a:pPr marL="171414" indent="-171414">
              <a:buFontTx/>
              <a:buChar char="-"/>
            </a:pPr>
            <a:r>
              <a:rPr lang="fr-FR" altLang="fr-FR" dirty="0" smtClean="0">
                <a:solidFill>
                  <a:schemeClr val="tx1"/>
                </a:solidFill>
              </a:rPr>
              <a:t>L’internat</a:t>
            </a:r>
          </a:p>
          <a:p>
            <a:pPr marL="171414" indent="-171414">
              <a:buFontTx/>
              <a:buChar char="-"/>
            </a:pPr>
            <a:r>
              <a:rPr lang="fr-FR" altLang="fr-FR" dirty="0" smtClean="0">
                <a:solidFill>
                  <a:schemeClr val="tx1"/>
                </a:solidFill>
              </a:rPr>
              <a:t>La restauration </a:t>
            </a:r>
          </a:p>
          <a:p>
            <a:pPr marL="171414" indent="-171414">
              <a:buFontTx/>
              <a:buChar char="-"/>
            </a:pPr>
            <a:r>
              <a:rPr lang="fr-FR" altLang="fr-FR" dirty="0" smtClean="0">
                <a:solidFill>
                  <a:schemeClr val="tx1"/>
                </a:solidFill>
              </a:rPr>
              <a:t>Le collège</a:t>
            </a:r>
          </a:p>
          <a:p>
            <a:pPr marL="171414" indent="-171414">
              <a:buFontTx/>
              <a:buChar char="-"/>
            </a:pPr>
            <a:r>
              <a:rPr lang="fr-FR" altLang="fr-FR" dirty="0" smtClean="0">
                <a:solidFill>
                  <a:schemeClr val="tx1"/>
                </a:solidFill>
              </a:rPr>
              <a:t>Un centre de formation professionnel ou par apprentissage…</a:t>
            </a:r>
          </a:p>
          <a:p>
            <a:r>
              <a:rPr lang="fr-FR" altLang="fr-FR" dirty="0" smtClean="0">
                <a:solidFill>
                  <a:srgbClr val="FF0000"/>
                </a:solidFill>
              </a:rPr>
              <a:t>! En revanche: ne représente pas une activité autonome : la classe de CM1 de l’école.</a:t>
            </a:r>
          </a:p>
          <a:p>
            <a:pPr defTabSz="914213">
              <a:defRPr/>
            </a:pPr>
            <a:endParaRPr lang="fr-FR" dirty="0" smtClean="0"/>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16</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17</a:t>
            </a:fld>
            <a:endParaRPr lang="fr-FR"/>
          </a:p>
        </p:txBody>
      </p:sp>
    </p:spTree>
    <p:extLst>
      <p:ext uri="{BB962C8B-B14F-4D97-AF65-F5344CB8AC3E}">
        <p14:creationId xmlns:p14="http://schemas.microsoft.com/office/powerpoint/2010/main" val="543122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Remarques :</a:t>
            </a:r>
          </a:p>
          <a:p>
            <a:pPr defTabSz="914213">
              <a:defRPr/>
            </a:pPr>
            <a:r>
              <a:rPr lang="fr-FR" dirty="0" smtClean="0"/>
              <a:t>Les membres de l’OGEC absorbé, sauf démission, deviennent de plein droit membres de l’association absorbante.</a:t>
            </a:r>
          </a:p>
          <a:p>
            <a:pPr defTabSz="914213">
              <a:defRPr/>
            </a:pPr>
            <a:r>
              <a:rPr lang="fr-FR" b="1" dirty="0" smtClean="0"/>
              <a:t>Salariés OGEC</a:t>
            </a:r>
            <a:r>
              <a:rPr lang="fr-FR" dirty="0" smtClean="0"/>
              <a:t> </a:t>
            </a:r>
          </a:p>
          <a:p>
            <a:pPr marL="171414" indent="-171414">
              <a:buFontTx/>
              <a:buChar char="-"/>
            </a:pPr>
            <a:r>
              <a:rPr lang="fr-FR" dirty="0" smtClean="0"/>
              <a:t>Lorsque l’opération de fusion est réalisée, cela emporte le transfert automatique des contrats de travail en cours vers le nouvel employeur. Les avantages acquis sont conservés.</a:t>
            </a:r>
          </a:p>
          <a:p>
            <a:pPr marL="171414" indent="-171414">
              <a:buFontTx/>
              <a:buChar char="-"/>
            </a:pPr>
            <a:r>
              <a:rPr lang="fr-FR" dirty="0" smtClean="0"/>
              <a:t>Il </a:t>
            </a:r>
            <a:r>
              <a:rPr lang="fr-FR" dirty="0" smtClean="0"/>
              <a:t>convient sur ce point que la situation de chaque salarié soit bien appréhendée afin d’éviter les incompréhensions éventuelles.</a:t>
            </a:r>
          </a:p>
          <a:p>
            <a:endParaRPr lang="fr-FR" dirty="0" smtClean="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18</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19</a:t>
            </a:fld>
            <a:endParaRPr lang="fr-FR"/>
          </a:p>
        </p:txBody>
      </p:sp>
    </p:spTree>
    <p:extLst>
      <p:ext uri="{BB962C8B-B14F-4D97-AF65-F5344CB8AC3E}">
        <p14:creationId xmlns:p14="http://schemas.microsoft.com/office/powerpoint/2010/main" val="869508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a:t>
            </a:fld>
            <a:endParaRPr lang="fr-FR"/>
          </a:p>
        </p:txBody>
      </p:sp>
    </p:spTree>
    <p:extLst>
      <p:ext uri="{BB962C8B-B14F-4D97-AF65-F5344CB8AC3E}">
        <p14:creationId xmlns:p14="http://schemas.microsoft.com/office/powerpoint/2010/main" val="2695134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50000"/>
              </a:lnSpc>
              <a:spcBef>
                <a:spcPct val="30000"/>
              </a:spcBef>
              <a:spcAft>
                <a:spcPct val="0"/>
              </a:spcAft>
              <a:buClrTx/>
              <a:buSzTx/>
              <a:buFontTx/>
              <a:buNone/>
              <a:tabLst/>
              <a:defRPr/>
            </a:pPr>
            <a:r>
              <a:rPr lang="fr-FR" dirty="0" smtClean="0">
                <a:solidFill>
                  <a:schemeClr val="accent6"/>
                </a:solidFill>
              </a:rPr>
              <a:t>Préfecture : accord</a:t>
            </a:r>
            <a:r>
              <a:rPr lang="fr-FR" baseline="0" dirty="0" smtClean="0">
                <a:solidFill>
                  <a:schemeClr val="accent6"/>
                </a:solidFill>
              </a:rPr>
              <a:t> nécessaire en cas de transfert de bien immobilier appartenant à une congrégation.</a:t>
            </a:r>
          </a:p>
          <a:p>
            <a:pPr>
              <a:lnSpc>
                <a:spcPct val="150000"/>
              </a:lnSpc>
            </a:pPr>
            <a:endParaRPr lang="fr-FR" b="1" dirty="0" smtClean="0"/>
          </a:p>
          <a:p>
            <a:pPr>
              <a:lnSpc>
                <a:spcPct val="150000"/>
              </a:lnSpc>
            </a:pPr>
            <a:r>
              <a:rPr lang="fr-FR" b="1" dirty="0" smtClean="0"/>
              <a:t>Organismes de protection sociale </a:t>
            </a:r>
          </a:p>
          <a:p>
            <a:pPr>
              <a:lnSpc>
                <a:spcPct val="150000"/>
              </a:lnSpc>
            </a:pPr>
            <a:r>
              <a:rPr lang="fr-FR" dirty="0" smtClean="0"/>
              <a:t>En ce qui concerne les charges sociales, la DADS de l’OGEC absorbé doit être envoyée au maximum deux mois après la date de fusion.</a:t>
            </a:r>
          </a:p>
          <a:p>
            <a:pPr>
              <a:lnSpc>
                <a:spcPct val="150000"/>
              </a:lnSpc>
            </a:pPr>
            <a:r>
              <a:rPr lang="fr-FR" dirty="0" smtClean="0"/>
              <a:t>Il s’agit d’une manière générale, prévenir tous les organismes sociaux par courrier recommandé.</a:t>
            </a:r>
          </a:p>
          <a:p>
            <a:pPr>
              <a:lnSpc>
                <a:spcPct val="150000"/>
              </a:lnSpc>
            </a:pPr>
            <a:r>
              <a:rPr lang="fr-FR" dirty="0" smtClean="0"/>
              <a:t>Se</a:t>
            </a:r>
            <a:r>
              <a:rPr lang="fr-FR" baseline="0" dirty="0" smtClean="0"/>
              <a:t> rapprocher des caisses si opération complexe.</a:t>
            </a:r>
          </a:p>
          <a:p>
            <a:pPr>
              <a:lnSpc>
                <a:spcPct val="150000"/>
              </a:lnSpc>
            </a:pPr>
            <a:r>
              <a:rPr lang="fr-FR" baseline="0" dirty="0" smtClean="0"/>
              <a:t>Retraite : tout le monde sera chez </a:t>
            </a:r>
            <a:r>
              <a:rPr lang="fr-FR" baseline="0" dirty="0" err="1" smtClean="0"/>
              <a:t>Humanis</a:t>
            </a:r>
            <a:r>
              <a:rPr lang="fr-FR" baseline="0" dirty="0" smtClean="0"/>
              <a:t> au 1</a:t>
            </a:r>
            <a:r>
              <a:rPr lang="fr-FR" baseline="30000" dirty="0" smtClean="0"/>
              <a:t>er</a:t>
            </a:r>
            <a:r>
              <a:rPr lang="fr-FR" baseline="0" dirty="0" smtClean="0"/>
              <a:t> janvier 2016</a:t>
            </a:r>
          </a:p>
          <a:p>
            <a:pPr>
              <a:lnSpc>
                <a:spcPct val="150000"/>
              </a:lnSpc>
            </a:pPr>
            <a:endParaRPr lang="fr-FR" baseline="0" dirty="0" smtClean="0"/>
          </a:p>
          <a:p>
            <a:pPr defTabSz="912843">
              <a:lnSpc>
                <a:spcPct val="150000"/>
              </a:lnSpc>
              <a:defRPr/>
            </a:pPr>
            <a:r>
              <a:rPr lang="fr-FR" baseline="0" dirty="0" smtClean="0"/>
              <a:t>INSEE : </a:t>
            </a:r>
            <a:r>
              <a:rPr lang="fr-FR" dirty="0">
                <a:solidFill>
                  <a:schemeClr val="accent6"/>
                </a:solidFill>
              </a:rPr>
              <a:t>l'association dispose de numéros d'immatriculation </a:t>
            </a:r>
            <a:r>
              <a:rPr lang="fr-FR" dirty="0" err="1">
                <a:solidFill>
                  <a:schemeClr val="accent6"/>
                </a:solidFill>
              </a:rPr>
              <a:t>Siren</a:t>
            </a:r>
            <a:r>
              <a:rPr lang="fr-FR" dirty="0">
                <a:solidFill>
                  <a:schemeClr val="accent6"/>
                </a:solidFill>
              </a:rPr>
              <a:t>, Siret et code APE, elle doit informer de sa dissolution la direction régionale de l'Insee </a:t>
            </a:r>
            <a:r>
              <a:rPr lang="fr-FR" dirty="0" smtClean="0">
                <a:solidFill>
                  <a:schemeClr val="accent6"/>
                </a:solidFill>
              </a:rPr>
              <a:t>compétente</a:t>
            </a:r>
          </a:p>
          <a:p>
            <a:pPr defTabSz="912843">
              <a:lnSpc>
                <a:spcPct val="150000"/>
              </a:lnSpc>
              <a:defRPr/>
            </a:pPr>
            <a:endParaRPr lang="fr-FR" dirty="0" smtClean="0">
              <a:solidFill>
                <a:schemeClr val="accent6"/>
              </a:solidFill>
            </a:endParaRPr>
          </a:p>
          <a:p>
            <a:pPr defTabSz="912843">
              <a:lnSpc>
                <a:spcPct val="150000"/>
              </a:lnSpc>
              <a:defRPr/>
            </a:pPr>
            <a:r>
              <a:rPr lang="fr-FR" dirty="0" smtClean="0">
                <a:solidFill>
                  <a:schemeClr val="accent6"/>
                </a:solidFill>
              </a:rPr>
              <a:t>Pôle emploi:</a:t>
            </a:r>
            <a:r>
              <a:rPr lang="fr-FR" baseline="0" dirty="0" smtClean="0">
                <a:solidFill>
                  <a:schemeClr val="accent6"/>
                </a:solidFill>
              </a:rPr>
              <a:t> informer du changement de n° SIRET pour les contrats aidés</a:t>
            </a:r>
            <a:endParaRPr lang="fr-FR" dirty="0">
              <a:solidFill>
                <a:schemeClr val="accent6"/>
              </a:solidFill>
            </a:endParaRP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20</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21</a:t>
            </a:fld>
            <a:endParaRPr lang="fr-FR"/>
          </a:p>
        </p:txBody>
      </p:sp>
    </p:spTree>
    <p:extLst>
      <p:ext uri="{BB962C8B-B14F-4D97-AF65-F5344CB8AC3E}">
        <p14:creationId xmlns:p14="http://schemas.microsoft.com/office/powerpoint/2010/main" val="31773311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spcBef>
                <a:spcPts val="0"/>
              </a:spcBef>
              <a:spcAft>
                <a:spcPts val="300"/>
              </a:spcAft>
            </a:pPr>
            <a:r>
              <a:rPr lang="fr-FR" sz="1200" b="1" dirty="0"/>
              <a:t>Avoir un projet construit</a:t>
            </a:r>
          </a:p>
          <a:p>
            <a:pPr marL="342316" indent="-342316">
              <a:spcBef>
                <a:spcPts val="0"/>
              </a:spcBef>
              <a:spcAft>
                <a:spcPts val="300"/>
              </a:spcAft>
              <a:buFont typeface="Arial" panose="020B0604020202020204" pitchFamily="34" charset="0"/>
              <a:buChar char="•"/>
            </a:pPr>
            <a:r>
              <a:rPr lang="fr-FR" sz="1200" dirty="0"/>
              <a:t>Etude stratégique et financière préalable à réaliser</a:t>
            </a:r>
          </a:p>
          <a:p>
            <a:pPr marL="342316" indent="-342316">
              <a:spcBef>
                <a:spcPts val="0"/>
              </a:spcBef>
              <a:spcAft>
                <a:spcPts val="300"/>
              </a:spcAft>
              <a:buFont typeface="Arial" panose="020B0604020202020204" pitchFamily="34" charset="0"/>
              <a:buChar char="•"/>
            </a:pPr>
            <a:r>
              <a:rPr lang="fr-FR" sz="1200" dirty="0"/>
              <a:t>Nommer un comité de </a:t>
            </a:r>
            <a:r>
              <a:rPr lang="fr-FR" sz="1200" dirty="0" smtClean="0"/>
              <a:t>pilotage</a:t>
            </a:r>
            <a:endParaRPr lang="fr-FR" sz="1200" dirty="0"/>
          </a:p>
          <a:p>
            <a:pPr>
              <a:spcBef>
                <a:spcPts val="0"/>
              </a:spcBef>
              <a:spcAft>
                <a:spcPts val="300"/>
              </a:spcAft>
            </a:pPr>
            <a:r>
              <a:rPr lang="fr-FR" sz="1200" b="1" dirty="0"/>
              <a:t>Mener une analyse technique </a:t>
            </a:r>
            <a:r>
              <a:rPr lang="fr-FR" sz="1200" b="1" dirty="0" smtClean="0"/>
              <a:t>:</a:t>
            </a:r>
          </a:p>
          <a:p>
            <a:pPr marL="171450" indent="-171450">
              <a:spcBef>
                <a:spcPts val="0"/>
              </a:spcBef>
              <a:spcAft>
                <a:spcPts val="300"/>
              </a:spcAft>
              <a:buFont typeface="Arial" panose="020B0604020202020204" pitchFamily="34" charset="0"/>
              <a:buChar char="•"/>
            </a:pPr>
            <a:r>
              <a:rPr lang="fr-FR" sz="1200" b="0" dirty="0" smtClean="0"/>
              <a:t>Suppression ou non de poste d’enseignement,</a:t>
            </a:r>
            <a:r>
              <a:rPr lang="fr-FR" sz="1200" b="0" baseline="0" dirty="0" smtClean="0"/>
              <a:t> ouverture/fermeture de classe,,,,</a:t>
            </a:r>
            <a:endParaRPr lang="fr-FR" sz="1200" b="0" dirty="0"/>
          </a:p>
          <a:p>
            <a:pPr marL="285264" indent="-285264">
              <a:spcBef>
                <a:spcPts val="0"/>
              </a:spcBef>
              <a:spcAft>
                <a:spcPts val="300"/>
              </a:spcAft>
              <a:buFont typeface="Arial" panose="020B0604020202020204" pitchFamily="34" charset="0"/>
              <a:buChar char="•"/>
            </a:pPr>
            <a:r>
              <a:rPr lang="fr-FR" sz="1200" dirty="0"/>
              <a:t>Régler les points d’attention sociaux</a:t>
            </a:r>
          </a:p>
          <a:p>
            <a:pPr marL="285264" indent="-285264">
              <a:spcBef>
                <a:spcPts val="0"/>
              </a:spcBef>
              <a:spcAft>
                <a:spcPts val="300"/>
              </a:spcAft>
              <a:buFont typeface="Arial" panose="020B0604020202020204" pitchFamily="34" charset="0"/>
              <a:buChar char="•"/>
            </a:pPr>
            <a:r>
              <a:rPr lang="fr-FR" sz="1200" dirty="0"/>
              <a:t>Mesurer les impacts fiscaux</a:t>
            </a:r>
          </a:p>
          <a:p>
            <a:pPr marL="285264" indent="-285264">
              <a:spcBef>
                <a:spcPts val="0"/>
              </a:spcBef>
              <a:spcAft>
                <a:spcPts val="300"/>
              </a:spcAft>
              <a:buFont typeface="Arial" panose="020B0604020202020204" pitchFamily="34" charset="0"/>
              <a:buChar char="•"/>
            </a:pPr>
            <a:r>
              <a:rPr lang="fr-FR" sz="1200" dirty="0">
                <a:solidFill>
                  <a:srgbClr val="FF0000"/>
                </a:solidFill>
              </a:rPr>
              <a:t>Prévoir le transfert des autorisations, agréments…</a:t>
            </a:r>
          </a:p>
          <a:p>
            <a:pPr marL="285264" indent="-285264" defTabSz="912843">
              <a:spcBef>
                <a:spcPts val="0"/>
              </a:spcBef>
              <a:spcAft>
                <a:spcPts val="300"/>
              </a:spcAft>
              <a:buFont typeface="Arial" panose="020B0604020202020204" pitchFamily="34" charset="0"/>
              <a:buChar char="•"/>
              <a:defRPr/>
            </a:pPr>
            <a:r>
              <a:rPr lang="fr-FR" sz="1200" dirty="0">
                <a:solidFill>
                  <a:srgbClr val="FF0000"/>
                </a:solidFill>
              </a:rPr>
              <a:t>S’assurer du devenir des administrateurs de l’OGEC (consultation par écrit pour savoir s’ils veulent se maintenir dans l’association absorbante ou bénéficiaire de la scission</a:t>
            </a:r>
            <a:r>
              <a:rPr lang="fr-FR" sz="1200" dirty="0" smtClean="0">
                <a:solidFill>
                  <a:srgbClr val="FF0000"/>
                </a:solidFill>
              </a:rPr>
              <a:t>)</a:t>
            </a:r>
            <a:endParaRPr lang="fr-FR" sz="1200" dirty="0"/>
          </a:p>
          <a:p>
            <a:pPr defTabSz="912843">
              <a:spcBef>
                <a:spcPts val="0"/>
              </a:spcBef>
              <a:spcAft>
                <a:spcPts val="300"/>
              </a:spcAft>
              <a:defRPr/>
            </a:pPr>
            <a:r>
              <a:rPr lang="fr-FR" sz="1200" b="1" dirty="0"/>
              <a:t>Etablir un calendrier détaillé des opérations </a:t>
            </a:r>
          </a:p>
          <a:p>
            <a:pPr defTabSz="912843">
              <a:spcBef>
                <a:spcPts val="0"/>
              </a:spcBef>
              <a:spcAft>
                <a:spcPts val="300"/>
              </a:spcAft>
              <a:defRPr/>
            </a:pPr>
            <a:r>
              <a:rPr lang="fr-FR" sz="1200" dirty="0"/>
              <a:t>Ex 1 : o</a:t>
            </a:r>
            <a:r>
              <a:rPr lang="fr-FR" sz="1200" dirty="0">
                <a:solidFill>
                  <a:srgbClr val="FF0000"/>
                </a:solidFill>
              </a:rPr>
              <a:t>rganiser l’intervention des commissaires aux comptes (si besoin) et, le cas échéant, du commissaire à la fusion, à la scission ou aux apports</a:t>
            </a:r>
          </a:p>
          <a:p>
            <a:pPr defTabSz="912843">
              <a:spcBef>
                <a:spcPts val="0"/>
              </a:spcBef>
              <a:spcAft>
                <a:spcPts val="300"/>
              </a:spcAft>
              <a:defRPr/>
            </a:pPr>
            <a:r>
              <a:rPr lang="fr-FR" sz="1200" dirty="0">
                <a:solidFill>
                  <a:srgbClr val="FF0000"/>
                </a:solidFill>
              </a:rPr>
              <a:t>Ex 2 : P</a:t>
            </a:r>
            <a:r>
              <a:rPr lang="fr-FR" sz="1200" dirty="0">
                <a:solidFill>
                  <a:schemeClr val="accent6"/>
                </a:solidFill>
              </a:rPr>
              <a:t>lanifier les réunions des organes </a:t>
            </a:r>
            <a:r>
              <a:rPr lang="fr-FR" sz="1200" dirty="0" smtClean="0">
                <a:solidFill>
                  <a:schemeClr val="accent6"/>
                </a:solidFill>
              </a:rPr>
              <a:t>délibérants</a:t>
            </a:r>
          </a:p>
          <a:p>
            <a:pPr defTabSz="912843">
              <a:spcBef>
                <a:spcPts val="0"/>
              </a:spcBef>
              <a:spcAft>
                <a:spcPts val="300"/>
              </a:spcAft>
              <a:defRPr/>
            </a:pPr>
            <a:r>
              <a:rPr lang="fr-FR" sz="1200" i="1" dirty="0" smtClean="0">
                <a:solidFill>
                  <a:schemeClr val="accent6"/>
                </a:solidFill>
              </a:rPr>
              <a:t>Attention</a:t>
            </a:r>
            <a:r>
              <a:rPr lang="fr-FR" sz="1200" i="1" baseline="0" dirty="0" smtClean="0">
                <a:solidFill>
                  <a:schemeClr val="accent6"/>
                </a:solidFill>
              </a:rPr>
              <a:t> aux vacances scolaires</a:t>
            </a:r>
            <a:endParaRPr lang="fr-FR" sz="1200" i="1" dirty="0"/>
          </a:p>
          <a:p>
            <a:pPr>
              <a:spcBef>
                <a:spcPts val="0"/>
              </a:spcBef>
              <a:spcAft>
                <a:spcPts val="300"/>
              </a:spcAft>
            </a:pPr>
            <a:r>
              <a:rPr lang="fr-FR" sz="1200" b="1" dirty="0"/>
              <a:t>Rédaction du traité </a:t>
            </a:r>
            <a:r>
              <a:rPr lang="fr-FR" sz="1200" dirty="0"/>
              <a:t>: choix de la date d’effet, valorisation des actifs/passifs, etc</a:t>
            </a:r>
            <a:r>
              <a:rPr lang="fr-FR" sz="1200" dirty="0" smtClean="0"/>
              <a:t>.</a:t>
            </a:r>
            <a:endParaRPr lang="fr-FR" sz="1200" dirty="0"/>
          </a:p>
          <a:p>
            <a:pPr>
              <a:spcBef>
                <a:spcPts val="0"/>
              </a:spcBef>
              <a:spcAft>
                <a:spcPts val="300"/>
              </a:spcAft>
            </a:pPr>
            <a:r>
              <a:rPr lang="fr-FR" sz="1200" b="1" dirty="0"/>
              <a:t>Modification des statuts </a:t>
            </a:r>
            <a:r>
              <a:rPr lang="fr-FR" sz="1200" dirty="0"/>
              <a:t>: changement de nom, modification du nombre d’administrateurs, etc.</a:t>
            </a:r>
          </a:p>
          <a:p>
            <a:pPr>
              <a:spcBef>
                <a:spcPts val="0"/>
              </a:spcBef>
              <a:spcAft>
                <a:spcPts val="300"/>
              </a:spcAft>
            </a:pPr>
            <a:endParaRPr lang="fr-FR" sz="120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22</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lvl="1" defTabSz="914213">
              <a:defRPr/>
            </a:pPr>
            <a:r>
              <a:rPr lang="fr-FR" sz="1200" b="1" dirty="0"/>
              <a:t>Travail sur opportunité/faisabilité </a:t>
            </a:r>
            <a:r>
              <a:rPr lang="fr-FR" sz="1200" dirty="0"/>
              <a:t>: identifier les facteurs clé de succès, ses impacts positifs, les gains potentiels comme les coûts supplémentaires, les obstacles ou encore les impossibilités</a:t>
            </a:r>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23</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spcBef>
                <a:spcPts val="600"/>
              </a:spcBef>
              <a:spcAft>
                <a:spcPts val="600"/>
              </a:spcAft>
            </a:pPr>
            <a:r>
              <a:rPr lang="fr-FR" sz="1200" dirty="0"/>
              <a:t>Identifier et chiffrer les économies de coûts :</a:t>
            </a:r>
          </a:p>
          <a:p>
            <a:pPr>
              <a:spcBef>
                <a:spcPts val="600"/>
              </a:spcBef>
              <a:spcAft>
                <a:spcPts val="600"/>
              </a:spcAft>
            </a:pPr>
            <a:r>
              <a:rPr lang="fr-FR" sz="1200" dirty="0"/>
              <a:t>- faciles et rapides (ex : achats)</a:t>
            </a:r>
          </a:p>
          <a:p>
            <a:pPr>
              <a:spcBef>
                <a:spcPts val="600"/>
              </a:spcBef>
              <a:spcAft>
                <a:spcPts val="600"/>
              </a:spcAft>
            </a:pPr>
            <a:r>
              <a:rPr lang="fr-FR" sz="1200" dirty="0"/>
              <a:t>- plus difficiles, moins rapides (ex : nouvelle organisation sociale à mettre en place)</a:t>
            </a:r>
          </a:p>
          <a:p>
            <a:endParaRPr lang="fr-FR" sz="1200" b="1" dirty="0" smtClean="0"/>
          </a:p>
          <a:p>
            <a:r>
              <a:rPr lang="fr-FR" sz="1200" b="1" dirty="0" smtClean="0"/>
              <a:t>Effets de seuil : Elections des IRP</a:t>
            </a:r>
            <a:r>
              <a:rPr lang="fr-FR" sz="1200" dirty="0" smtClean="0"/>
              <a:t> </a:t>
            </a:r>
            <a:endParaRPr lang="fr-FR" sz="1200" baseline="0" dirty="0" smtClean="0"/>
          </a:p>
          <a:p>
            <a:pPr defTabSz="914213">
              <a:defRPr/>
            </a:pPr>
            <a:r>
              <a:rPr lang="fr-FR" sz="1200" dirty="0" smtClean="0"/>
              <a:t>Si, du fait de l’opération de fusion, l’effectif dépasse les 50 personnes (enseignants inclus. </a:t>
            </a:r>
            <a:r>
              <a:rPr lang="fr-FR" sz="1200" dirty="0" err="1" smtClean="0"/>
              <a:t>Ref</a:t>
            </a:r>
            <a:r>
              <a:rPr lang="fr-FR" sz="1200" dirty="0" smtClean="0"/>
              <a:t>. loi </a:t>
            </a:r>
            <a:r>
              <a:rPr lang="fr-FR" sz="1200" dirty="0" err="1" smtClean="0"/>
              <a:t>Censi</a:t>
            </a:r>
            <a:r>
              <a:rPr lang="fr-FR" sz="1200" dirty="0" smtClean="0"/>
              <a:t> art.7), l’employeur dispose d’un délai d’un an pour organiser les élections.</a:t>
            </a:r>
          </a:p>
          <a:p>
            <a:pPr defTabSz="914213">
              <a:defRPr/>
            </a:pPr>
            <a:endParaRPr lang="fr-FR" sz="1200" dirty="0" smtClean="0"/>
          </a:p>
          <a:p>
            <a:pPr>
              <a:spcBef>
                <a:spcPts val="600"/>
              </a:spcBef>
              <a:spcAft>
                <a:spcPts val="600"/>
              </a:spcAft>
            </a:pPr>
            <a:r>
              <a:rPr lang="fr-FR" sz="1200" b="1" dirty="0"/>
              <a:t>Suppression ou non des numéros RNE ?</a:t>
            </a:r>
          </a:p>
          <a:p>
            <a:pPr marL="342830" indent="-342830">
              <a:spcBef>
                <a:spcPts val="600"/>
              </a:spcBef>
              <a:spcAft>
                <a:spcPts val="600"/>
              </a:spcAft>
              <a:buFontTx/>
              <a:buChar char="-"/>
            </a:pPr>
            <a:r>
              <a:rPr lang="fr-FR" sz="1200" dirty="0"/>
              <a:t>Impact sur les décharges de CE du 1</a:t>
            </a:r>
            <a:r>
              <a:rPr lang="fr-FR" sz="1200" baseline="30000" dirty="0"/>
              <a:t>er</a:t>
            </a:r>
            <a:r>
              <a:rPr lang="fr-FR" sz="1200" dirty="0"/>
              <a:t> degré</a:t>
            </a:r>
          </a:p>
          <a:p>
            <a:pPr marL="342830" indent="-342830">
              <a:spcBef>
                <a:spcPts val="600"/>
              </a:spcBef>
              <a:spcAft>
                <a:spcPts val="600"/>
              </a:spcAft>
              <a:buFontTx/>
              <a:buChar char="-"/>
            </a:pPr>
            <a:r>
              <a:rPr lang="fr-FR" sz="1200" dirty="0"/>
              <a:t>Impact forfait externat collégiens : </a:t>
            </a:r>
            <a:r>
              <a:rPr lang="fr-FR" sz="1200" dirty="0" err="1"/>
              <a:t>surdotation</a:t>
            </a:r>
            <a:r>
              <a:rPr lang="fr-FR" sz="1200" dirty="0"/>
              <a:t> des 80 premiers élèves</a:t>
            </a:r>
          </a:p>
          <a:p>
            <a:pPr defTabSz="914213">
              <a:defRPr/>
            </a:pPr>
            <a:endParaRPr lang="fr-FR" sz="1200" dirty="0" smtClean="0"/>
          </a:p>
          <a:p>
            <a:endParaRPr lang="fr-FR" sz="1200" baseline="0" dirty="0" smtClean="0"/>
          </a:p>
          <a:p>
            <a:endParaRPr lang="fr-FR" sz="120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24</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25</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26</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lgn="l"/>
            <a:r>
              <a:rPr lang="fr-FR" dirty="0"/>
              <a:t>Etre conscient que les </a:t>
            </a:r>
            <a:r>
              <a:rPr lang="fr-FR" dirty="0" smtClean="0"/>
              <a:t>IRP </a:t>
            </a:r>
            <a:r>
              <a:rPr lang="fr-FR" dirty="0"/>
              <a:t>(DP, CE, DUP, CHSCT) doivent être informés et </a:t>
            </a:r>
            <a:r>
              <a:rPr lang="fr-FR" dirty="0" smtClean="0"/>
              <a:t>consultés (obligatoire</a:t>
            </a:r>
            <a:r>
              <a:rPr lang="fr-FR" baseline="0" dirty="0" smtClean="0"/>
              <a:t> lorsqu’il existe un comité d’entreprise, pour les DP c’est fortement suggéré, mais ce n’est pas </a:t>
            </a:r>
            <a:r>
              <a:rPr lang="fr-FR" baseline="0" dirty="0" smtClean="0"/>
              <a:t>obligatoire</a:t>
            </a:r>
            <a:r>
              <a:rPr lang="fr-FR" baseline="0" dirty="0" smtClean="0"/>
              <a:t>)</a:t>
            </a:r>
            <a:r>
              <a:rPr lang="fr-FR" dirty="0" smtClean="0"/>
              <a:t> </a:t>
            </a:r>
            <a:r>
              <a:rPr lang="fr-FR" dirty="0"/>
              <a:t>sur le projet de fusion : </a:t>
            </a:r>
          </a:p>
          <a:p>
            <a:pPr>
              <a:spcBef>
                <a:spcPts val="0"/>
              </a:spcBef>
              <a:spcAft>
                <a:spcPts val="0"/>
              </a:spcAft>
            </a:pPr>
            <a:r>
              <a:rPr lang="fr-FR" dirty="0" smtClean="0"/>
              <a:t>Les </a:t>
            </a:r>
            <a:r>
              <a:rPr lang="fr-FR" dirty="0"/>
              <a:t>IRP doivent obtenir une information </a:t>
            </a:r>
            <a:r>
              <a:rPr lang="fr-FR" dirty="0" smtClean="0"/>
              <a:t>détaillée</a:t>
            </a:r>
            <a:r>
              <a:rPr lang="fr-FR" baseline="0" dirty="0" smtClean="0"/>
              <a:t> :</a:t>
            </a:r>
            <a:endParaRPr lang="fr-FR" dirty="0"/>
          </a:p>
          <a:p>
            <a:pPr marL="171159" indent="-171159">
              <a:spcBef>
                <a:spcPts val="0"/>
              </a:spcBef>
              <a:spcAft>
                <a:spcPts val="0"/>
              </a:spcAft>
              <a:buFontTx/>
              <a:buChar char="-"/>
            </a:pPr>
            <a:r>
              <a:rPr lang="fr-FR" dirty="0"/>
              <a:t>Remise d’un document expliquant les motivations économiques du projet et leur impact sur les effectifs et les conditions de travail</a:t>
            </a:r>
          </a:p>
          <a:p>
            <a:pPr marL="171159" indent="-171159">
              <a:spcBef>
                <a:spcPts val="0"/>
              </a:spcBef>
              <a:spcAft>
                <a:spcPts val="0"/>
              </a:spcAft>
              <a:buFontTx/>
              <a:buChar char="-"/>
            </a:pPr>
            <a:r>
              <a:rPr lang="fr-FR" dirty="0"/>
              <a:t>l’information doit avoir lieu dès que le projet de fusion est suffisamment construit pour pouvoir être exposé, mais avant qu’il ne soit déterminé (risque de délit d’entrave)</a:t>
            </a:r>
          </a:p>
          <a:p>
            <a:pPr>
              <a:spcBef>
                <a:spcPts val="0"/>
              </a:spcBef>
              <a:spcAft>
                <a:spcPts val="0"/>
              </a:spcAft>
            </a:pP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27</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spcBef>
                <a:spcPts val="0"/>
              </a:spcBef>
              <a:spcAft>
                <a:spcPts val="0"/>
              </a:spcAft>
            </a:pPr>
            <a:r>
              <a:rPr lang="fr-FR" b="1" kern="0" dirty="0" smtClean="0"/>
              <a:t>Accords </a:t>
            </a:r>
            <a:r>
              <a:rPr lang="fr-FR" b="1" kern="0" dirty="0"/>
              <a:t>collectifs </a:t>
            </a:r>
            <a:r>
              <a:rPr lang="fr-FR" kern="0" dirty="0" smtClean="0"/>
              <a:t>:</a:t>
            </a:r>
            <a:r>
              <a:rPr lang="fr-FR" kern="0" baseline="0" dirty="0" smtClean="0"/>
              <a:t> </a:t>
            </a:r>
            <a:r>
              <a:rPr lang="fr-FR" kern="0" dirty="0" smtClean="0"/>
              <a:t>Ils </a:t>
            </a:r>
            <a:r>
              <a:rPr lang="fr-FR" kern="0" dirty="0"/>
              <a:t>peuvent survivre jusqu’à 15 mois à l’issue de l’opération; puis : </a:t>
            </a:r>
            <a:endParaRPr lang="fr-FR" kern="0" dirty="0" smtClean="0"/>
          </a:p>
          <a:p>
            <a:pPr marL="171450" indent="-171450">
              <a:spcBef>
                <a:spcPts val="0"/>
              </a:spcBef>
              <a:spcAft>
                <a:spcPts val="0"/>
              </a:spcAft>
              <a:buFontTx/>
              <a:buChar char="-"/>
            </a:pPr>
            <a:r>
              <a:rPr lang="fr-FR" kern="0" dirty="0" smtClean="0"/>
              <a:t>soit </a:t>
            </a:r>
            <a:r>
              <a:rPr lang="fr-FR" kern="0" dirty="0"/>
              <a:t>un nouvel accord de substitution est conclu; </a:t>
            </a:r>
            <a:endParaRPr lang="fr-FR" kern="0" dirty="0" smtClean="0"/>
          </a:p>
          <a:p>
            <a:pPr marL="171450" indent="-171450">
              <a:spcBef>
                <a:spcPts val="0"/>
              </a:spcBef>
              <a:spcAft>
                <a:spcPts val="0"/>
              </a:spcAft>
              <a:buFontTx/>
              <a:buChar char="-"/>
            </a:pPr>
            <a:r>
              <a:rPr lang="fr-FR" kern="0" dirty="0" smtClean="0"/>
              <a:t>soit </a:t>
            </a:r>
            <a:r>
              <a:rPr lang="fr-FR" kern="0" dirty="0"/>
              <a:t>et à défaut, les avantages individuels acquis issus de l’ancien accord demeurent ( =&gt; risque de coexistence de plusieurs régimes ou avantages: inégalités</a:t>
            </a:r>
            <a:r>
              <a:rPr lang="fr-FR" kern="0" dirty="0" smtClean="0"/>
              <a:t>)</a:t>
            </a:r>
          </a:p>
          <a:p>
            <a:pPr marL="171450" indent="-171450">
              <a:spcBef>
                <a:spcPts val="0"/>
              </a:spcBef>
              <a:spcAft>
                <a:spcPts val="0"/>
              </a:spcAft>
              <a:buFontTx/>
              <a:buChar char="-"/>
            </a:pPr>
            <a:endParaRPr lang="fr-FR" kern="0" dirty="0"/>
          </a:p>
          <a:p>
            <a:pPr>
              <a:spcBef>
                <a:spcPts val="0"/>
              </a:spcBef>
              <a:spcAft>
                <a:spcPts val="0"/>
              </a:spcAft>
            </a:pPr>
            <a:r>
              <a:rPr lang="fr-FR" b="1" kern="0" dirty="0" smtClean="0"/>
              <a:t>Usages </a:t>
            </a:r>
            <a:r>
              <a:rPr lang="fr-FR" b="0" kern="0" dirty="0" smtClean="0"/>
              <a:t>(</a:t>
            </a:r>
            <a:r>
              <a:rPr lang="fr-FR" kern="0" dirty="0" smtClean="0"/>
              <a:t>ex: 13eme mois, tickets resto, congés). Ils</a:t>
            </a:r>
            <a:r>
              <a:rPr lang="fr-FR" kern="0" baseline="0" dirty="0" smtClean="0"/>
              <a:t> subsistent mais peuvent être dénoncés. Attention cependant aux tensions sociales. Risque d’alignement vers le haut.</a:t>
            </a:r>
            <a:endParaRPr lang="fr-FR" kern="0" dirty="0" smtClean="0"/>
          </a:p>
          <a:p>
            <a:pPr>
              <a:spcBef>
                <a:spcPts val="0"/>
              </a:spcBef>
              <a:spcAft>
                <a:spcPts val="0"/>
              </a:spcAft>
            </a:pPr>
            <a:endParaRPr lang="fr-FR" kern="0" dirty="0"/>
          </a:p>
          <a:p>
            <a:pPr>
              <a:spcBef>
                <a:spcPts val="0"/>
              </a:spcBef>
              <a:spcAft>
                <a:spcPts val="0"/>
              </a:spcAft>
            </a:pPr>
            <a:r>
              <a:rPr lang="fr-FR" kern="0" dirty="0" smtClean="0"/>
              <a:t>En </a:t>
            </a:r>
            <a:r>
              <a:rPr lang="fr-FR" kern="0" dirty="0"/>
              <a:t>fonction de l’atteinte de certains </a:t>
            </a:r>
            <a:r>
              <a:rPr lang="fr-FR" b="1" kern="0" dirty="0"/>
              <a:t>seuils post-fusion </a:t>
            </a:r>
            <a:r>
              <a:rPr lang="fr-FR" kern="0" dirty="0"/>
              <a:t>: nécessité de mettre en place un Comité d’entreprise si dépassement du seuil de 50 salariés ; ou d’un Comité Central d’entreprise si fusion de deux OGEC de plus de 50 salariés qui conservent la qualité d’établissement distinct …  </a:t>
            </a:r>
          </a:p>
          <a:p>
            <a:pPr lvl="1">
              <a:spcBef>
                <a:spcPts val="0"/>
              </a:spcBef>
              <a:spcAft>
                <a:spcPts val="0"/>
              </a:spcAft>
            </a:pPr>
            <a:endParaRPr lang="fr-FR" kern="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28</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spcBef>
                <a:spcPts val="0"/>
              </a:spcBef>
              <a:spcAft>
                <a:spcPts val="0"/>
              </a:spcAft>
            </a:pPr>
            <a:r>
              <a:rPr lang="fr-FR" b="1" dirty="0" smtClean="0"/>
              <a:t>Si oui : </a:t>
            </a:r>
          </a:p>
          <a:p>
            <a:pPr>
              <a:spcBef>
                <a:spcPts val="0"/>
              </a:spcBef>
              <a:spcAft>
                <a:spcPts val="0"/>
              </a:spcAft>
            </a:pPr>
            <a:r>
              <a:rPr lang="fr-FR" kern="0" dirty="0" smtClean="0"/>
              <a:t>Les </a:t>
            </a:r>
            <a:r>
              <a:rPr lang="fr-FR" kern="0" dirty="0"/>
              <a:t>conditions d’exécution des contrats (rémunération, temps de travail … ) demeurent inchangées et l’ancienneté est reprise par la nouvelle structure. </a:t>
            </a:r>
          </a:p>
          <a:p>
            <a:pPr marL="0" indent="0">
              <a:spcBef>
                <a:spcPts val="0"/>
              </a:spcBef>
              <a:spcAft>
                <a:spcPts val="0"/>
              </a:spcAft>
              <a:buFontTx/>
              <a:buNone/>
            </a:pPr>
            <a:endParaRPr lang="fr-FR" b="1" kern="0" dirty="0" smtClean="0"/>
          </a:p>
          <a:p>
            <a:pPr marL="0" indent="0">
              <a:spcBef>
                <a:spcPts val="0"/>
              </a:spcBef>
              <a:spcAft>
                <a:spcPts val="0"/>
              </a:spcAft>
              <a:buFontTx/>
              <a:buNone/>
            </a:pPr>
            <a:r>
              <a:rPr lang="fr-FR" b="1" kern="0" dirty="0" smtClean="0"/>
              <a:t>Si </a:t>
            </a:r>
            <a:r>
              <a:rPr lang="fr-FR" b="1" kern="0" dirty="0"/>
              <a:t>non :</a:t>
            </a:r>
            <a:r>
              <a:rPr lang="fr-FR" kern="0" dirty="0"/>
              <a:t> </a:t>
            </a:r>
            <a:r>
              <a:rPr lang="fr-FR" kern="0" dirty="0" smtClean="0"/>
              <a:t>Il </a:t>
            </a:r>
            <a:r>
              <a:rPr lang="fr-FR" kern="0" dirty="0"/>
              <a:t>dispose d’un délai de 30 jours pour s’y opposer. Auquel cas il faudra envisager un/des licenciements pour motif économique</a:t>
            </a:r>
            <a:r>
              <a:rPr lang="fr-FR" kern="0" dirty="0" smtClean="0"/>
              <a:t>.</a:t>
            </a:r>
          </a:p>
          <a:p>
            <a:pPr marL="0" indent="0">
              <a:spcBef>
                <a:spcPts val="0"/>
              </a:spcBef>
              <a:spcAft>
                <a:spcPts val="0"/>
              </a:spcAft>
              <a:buFontTx/>
              <a:buNone/>
            </a:pPr>
            <a:r>
              <a:rPr lang="fr-FR" kern="0" dirty="0" smtClean="0"/>
              <a:t>Ex d’entité autonome :</a:t>
            </a:r>
            <a:r>
              <a:rPr lang="fr-FR" kern="0" baseline="0" dirty="0" smtClean="0"/>
              <a:t> CFA, restauration, nettoyage</a:t>
            </a:r>
          </a:p>
          <a:p>
            <a:pPr marL="0" indent="0">
              <a:spcBef>
                <a:spcPts val="0"/>
              </a:spcBef>
              <a:spcAft>
                <a:spcPts val="0"/>
              </a:spcAft>
              <a:buFontTx/>
              <a:buNone/>
            </a:pPr>
            <a:r>
              <a:rPr lang="fr-FR" kern="0" baseline="0" dirty="0" smtClean="0"/>
              <a:t>Pas de poursuite de l’activité initiale si une cantine en </a:t>
            </a:r>
            <a:r>
              <a:rPr lang="fr-FR" kern="0" baseline="0" dirty="0" err="1" smtClean="0"/>
              <a:t>auto-gestion</a:t>
            </a:r>
            <a:r>
              <a:rPr lang="fr-FR" kern="0" baseline="0" dirty="0" smtClean="0"/>
              <a:t> qui passe à la livraison de repas.</a:t>
            </a:r>
          </a:p>
          <a:p>
            <a:pPr marL="0" indent="0">
              <a:spcBef>
                <a:spcPts val="0"/>
              </a:spcBef>
              <a:spcAft>
                <a:spcPts val="0"/>
              </a:spcAft>
              <a:buFontTx/>
              <a:buNone/>
            </a:pPr>
            <a:r>
              <a:rPr lang="fr-FR" kern="0" baseline="0" dirty="0" smtClean="0"/>
              <a:t>Perte d’identité rare dans nos fusions …</a:t>
            </a:r>
          </a:p>
          <a:p>
            <a:pPr marL="0" indent="0">
              <a:spcBef>
                <a:spcPts val="0"/>
              </a:spcBef>
              <a:spcAft>
                <a:spcPts val="0"/>
              </a:spcAft>
              <a:buFontTx/>
              <a:buNone/>
            </a:pPr>
            <a:endParaRPr lang="fr-FR" kern="0" dirty="0" smtClean="0"/>
          </a:p>
          <a:p>
            <a:pPr marL="0" indent="0">
              <a:spcBef>
                <a:spcPts val="0"/>
              </a:spcBef>
              <a:spcAft>
                <a:spcPts val="0"/>
              </a:spcAft>
              <a:buFontTx/>
              <a:buNone/>
            </a:pPr>
            <a:r>
              <a:rPr lang="fr-FR" kern="0" dirty="0" smtClean="0"/>
              <a:t>Concernant </a:t>
            </a:r>
            <a:r>
              <a:rPr lang="fr-FR" b="1" kern="0" dirty="0" smtClean="0"/>
              <a:t>la mobilité entre établissements</a:t>
            </a:r>
            <a:r>
              <a:rPr lang="fr-FR" kern="0" dirty="0" smtClean="0"/>
              <a:t>, si la nouvelle réorganisation</a:t>
            </a:r>
            <a:r>
              <a:rPr lang="fr-FR" kern="0" baseline="0" dirty="0" smtClean="0"/>
              <a:t> sociale </a:t>
            </a:r>
            <a:r>
              <a:rPr lang="fr-FR" kern="0" dirty="0" smtClean="0"/>
              <a:t>entraîne</a:t>
            </a:r>
            <a:r>
              <a:rPr lang="fr-FR" kern="0" baseline="0" dirty="0" smtClean="0"/>
              <a:t> une répartition du travail sur plusieurs sites et que cette mobilité est considérée comme une modification substantielle du contrat de travail alors le salarié peut refuser. Sinon il est obligé d’accepter. L’appréciation de la modification substantielle du contrat de travail se fera par un juge, au cas par cas, en fonction du temps de trajet et des moyens de transport disponibles (notion de secteur géographique).</a:t>
            </a:r>
            <a:endParaRPr lang="fr-FR" kern="0" dirty="0" smtClean="0"/>
          </a:p>
          <a:p>
            <a:pPr marL="0" indent="0">
              <a:spcBef>
                <a:spcPts val="0"/>
              </a:spcBef>
              <a:spcAft>
                <a:spcPts val="0"/>
              </a:spcAft>
              <a:buFontTx/>
              <a:buNone/>
            </a:pPr>
            <a:endParaRPr lang="fr-FR" kern="0" baseline="0" dirty="0" smtClean="0"/>
          </a:p>
          <a:p>
            <a:pPr marL="0" indent="0">
              <a:spcBef>
                <a:spcPts val="0"/>
              </a:spcBef>
              <a:spcAft>
                <a:spcPts val="0"/>
              </a:spcAft>
              <a:buFontTx/>
              <a:buNone/>
            </a:pPr>
            <a:r>
              <a:rPr lang="fr-FR" kern="0" baseline="0" dirty="0" smtClean="0"/>
              <a:t>Attention au sort des </a:t>
            </a:r>
            <a:r>
              <a:rPr lang="fr-FR" b="1" kern="0" baseline="0" dirty="0" smtClean="0"/>
              <a:t>salariés protégés</a:t>
            </a:r>
            <a:r>
              <a:rPr lang="fr-FR" kern="0" baseline="0" dirty="0" smtClean="0"/>
              <a:t> : consulter ! Toute modification de leur contrat de travail doit être validée par l’Inspection du travail.</a:t>
            </a: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29</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a:t>
            </a:fld>
            <a:endParaRPr lang="fr-FR"/>
          </a:p>
        </p:txBody>
      </p:sp>
    </p:spTree>
    <p:extLst>
      <p:ext uri="{BB962C8B-B14F-4D97-AF65-F5344CB8AC3E}">
        <p14:creationId xmlns:p14="http://schemas.microsoft.com/office/powerpoint/2010/main" val="27390296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Si c’est une</a:t>
            </a:r>
            <a:r>
              <a:rPr lang="fr-FR" baseline="0" dirty="0" smtClean="0"/>
              <a:t> congrégation reconnue (c’est-à-dire reconnue par le Ministère de l’Intérieur) qui est propriétaire, et qu’elle donne en bail à construction ou en bail emphytéotique le bien à l’OGEC, il faut informer le préfet du transfert du bail à construction ou du bail emphytéotique,</a:t>
            </a:r>
            <a:endParaRPr lang="fr-FR" dirty="0"/>
          </a:p>
        </p:txBody>
      </p:sp>
      <p:sp>
        <p:nvSpPr>
          <p:cNvPr id="4" name="Espace réservé du numéro de diapositive 3"/>
          <p:cNvSpPr>
            <a:spLocks noGrp="1"/>
          </p:cNvSpPr>
          <p:nvPr>
            <p:ph type="sldNum" sz="quarter" idx="10"/>
          </p:nvPr>
        </p:nvSpPr>
        <p:spPr/>
        <p:txBody>
          <a:bodyPr/>
          <a:lstStyle/>
          <a:p>
            <a:pPr>
              <a:defRPr/>
            </a:pPr>
            <a:fld id="{9FED1CEC-666F-4C17-9CED-4AF945DFC600}" type="slidenum">
              <a:rPr lang="fr-FR" smtClean="0"/>
              <a:pPr>
                <a:defRPr/>
              </a:pPr>
              <a:t>30</a:t>
            </a:fld>
            <a:endParaRPr lang="fr-FR"/>
          </a:p>
        </p:txBody>
      </p:sp>
    </p:spTree>
    <p:extLst>
      <p:ext uri="{BB962C8B-B14F-4D97-AF65-F5344CB8AC3E}">
        <p14:creationId xmlns:p14="http://schemas.microsoft.com/office/powerpoint/2010/main" val="24622656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smtClean="0"/>
              <a:t>Attention </a:t>
            </a:r>
            <a:r>
              <a:rPr lang="fr-FR" sz="1200" b="0" dirty="0" smtClean="0"/>
              <a:t>au risque de fiscalisation totale de l’opération si existence d’un secteur fiscalisé prépondérant.</a:t>
            </a:r>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31</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a:endParaRPr lang="fr-FR" sz="120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32</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Contrepartie</a:t>
            </a:r>
            <a:r>
              <a:rPr lang="fr-FR" b="1" baseline="0" dirty="0" smtClean="0"/>
              <a:t> </a:t>
            </a:r>
            <a:r>
              <a:rPr lang="fr-FR" baseline="0" dirty="0" smtClean="0"/>
              <a:t>indispensable pour bénéficier du régime de faveur ! Ex : accueil des membres de l’association absorbée dans l’absorbante</a:t>
            </a: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33</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r>
              <a:rPr lang="fr-FR" b="1" dirty="0" smtClean="0"/>
              <a:t>Recommandation FNOGEC</a:t>
            </a:r>
            <a:r>
              <a:rPr lang="fr-FR" dirty="0" smtClean="0"/>
              <a:t> : Tenue de l’</a:t>
            </a:r>
            <a:r>
              <a:rPr lang="fr-FR" baseline="0" dirty="0" smtClean="0"/>
              <a:t>AGE en janvier avec effet rétroactif au 1</a:t>
            </a:r>
            <a:r>
              <a:rPr lang="fr-FR" baseline="30000" dirty="0" smtClean="0"/>
              <a:t>er</a:t>
            </a:r>
            <a:r>
              <a:rPr lang="fr-FR" baseline="0" dirty="0" smtClean="0"/>
              <a:t> jour de l’exercice social en cours.</a:t>
            </a:r>
          </a:p>
          <a:p>
            <a:pPr marL="171450" indent="-171450">
              <a:buFontTx/>
              <a:buChar char="-"/>
            </a:pPr>
            <a:r>
              <a:rPr lang="fr-FR" baseline="0" dirty="0" smtClean="0"/>
              <a:t>Fusion à moindre coût car pas de situation intermédiaire nécessaire </a:t>
            </a:r>
          </a:p>
          <a:p>
            <a:pPr marL="171450" indent="-171450">
              <a:buFontTx/>
              <a:buChar char="-"/>
            </a:pPr>
            <a:r>
              <a:rPr lang="fr-FR" baseline="0" dirty="0" smtClean="0"/>
              <a:t>Simplification</a:t>
            </a:r>
          </a:p>
          <a:p>
            <a:pPr marL="628650" lvl="1" indent="-171450">
              <a:buFontTx/>
              <a:buChar char="-"/>
            </a:pPr>
            <a:r>
              <a:rPr lang="fr-FR" baseline="0" dirty="0" smtClean="0"/>
              <a:t>Compta : Fonctionnement en année scolaire =&gt; chacun tient sa comptabilité de son côté de septembre à janvier, on transfert les 2 comptas en janvier après l’AGE </a:t>
            </a:r>
          </a:p>
          <a:p>
            <a:pPr marL="628650" lvl="1" indent="-171450">
              <a:buFontTx/>
              <a:buChar char="-"/>
            </a:pPr>
            <a:r>
              <a:rPr lang="fr-FR" baseline="0" dirty="0" smtClean="0"/>
              <a:t>Paie/Social : Fonctionnement en année calendaire =&gt; Transfert de la paie en janvier, simplification administrative (pas de DADS en cours d’année)</a:t>
            </a:r>
          </a:p>
          <a:p>
            <a:pPr marL="171450" indent="-171450">
              <a:buFontTx/>
              <a:buChar char="-"/>
            </a:pP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34</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35</a:t>
            </a:fld>
            <a:endParaRPr lang="fr-FR"/>
          </a:p>
        </p:txBody>
      </p:sp>
    </p:spTree>
    <p:extLst>
      <p:ext uri="{BB962C8B-B14F-4D97-AF65-F5344CB8AC3E}">
        <p14:creationId xmlns:p14="http://schemas.microsoft.com/office/powerpoint/2010/main" val="27091705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36</a:t>
            </a:fld>
            <a:endParaRPr lang="fr-FR"/>
          </a:p>
        </p:txBody>
      </p:sp>
    </p:spTree>
    <p:extLst>
      <p:ext uri="{BB962C8B-B14F-4D97-AF65-F5344CB8AC3E}">
        <p14:creationId xmlns:p14="http://schemas.microsoft.com/office/powerpoint/2010/main" val="12288322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37</a:t>
            </a:fld>
            <a:endParaRPr lang="fr-FR"/>
          </a:p>
        </p:txBody>
      </p:sp>
    </p:spTree>
    <p:extLst>
      <p:ext uri="{BB962C8B-B14F-4D97-AF65-F5344CB8AC3E}">
        <p14:creationId xmlns:p14="http://schemas.microsoft.com/office/powerpoint/2010/main" val="7630061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38</a:t>
            </a:fld>
            <a:endParaRPr lang="fr-FR"/>
          </a:p>
        </p:txBody>
      </p:sp>
    </p:spTree>
    <p:extLst>
      <p:ext uri="{BB962C8B-B14F-4D97-AF65-F5344CB8AC3E}">
        <p14:creationId xmlns:p14="http://schemas.microsoft.com/office/powerpoint/2010/main" val="28835739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39</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fr-FR" sz="2200" b="1" dirty="0" smtClean="0"/>
              <a:t>Exemples de moyens</a:t>
            </a:r>
            <a:r>
              <a:rPr lang="fr-FR" sz="2200" b="1" baseline="0" dirty="0" smtClean="0"/>
              <a:t> </a:t>
            </a:r>
            <a:r>
              <a:rPr lang="fr-FR" sz="2200" baseline="0" dirty="0" smtClean="0"/>
              <a:t>: </a:t>
            </a:r>
            <a:r>
              <a:rPr lang="fr-FR" sz="2200" dirty="0" smtClean="0"/>
              <a:t>services de restauration</a:t>
            </a:r>
            <a:r>
              <a:rPr lang="fr-FR" sz="2200" baseline="0" dirty="0" smtClean="0"/>
              <a:t> ou d’</a:t>
            </a:r>
            <a:r>
              <a:rPr lang="fr-FR" sz="2200" dirty="0" smtClean="0"/>
              <a:t>entretien,</a:t>
            </a:r>
            <a:r>
              <a:rPr lang="fr-FR" sz="2200" baseline="0" dirty="0" smtClean="0"/>
              <a:t> mise en commun de </a:t>
            </a:r>
            <a:r>
              <a:rPr lang="fr-FR" sz="2200" dirty="0" smtClean="0"/>
              <a:t>personnel et optimisation</a:t>
            </a:r>
            <a:r>
              <a:rPr lang="fr-FR" sz="2200" baseline="0" dirty="0" smtClean="0"/>
              <a:t> de l’organisation sociale </a:t>
            </a:r>
            <a:r>
              <a:rPr lang="fr-FR" sz="2200" dirty="0" smtClean="0"/>
              <a:t>(ex : chef d’établissement, homme</a:t>
            </a:r>
            <a:r>
              <a:rPr lang="fr-FR" sz="2200" baseline="0" dirty="0" smtClean="0"/>
              <a:t> d’</a:t>
            </a:r>
            <a:r>
              <a:rPr lang="fr-FR" sz="2200" dirty="0" smtClean="0"/>
              <a:t>entretien, comptable, etc.)</a:t>
            </a:r>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4</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Distinguer la fusion d’</a:t>
            </a:r>
            <a:r>
              <a:rPr lang="fr-FR" dirty="0" err="1" smtClean="0"/>
              <a:t>ogec</a:t>
            </a:r>
            <a:r>
              <a:rPr lang="fr-FR" dirty="0" smtClean="0"/>
              <a:t> et la fusion d’établissements scolaires</a:t>
            </a:r>
            <a:r>
              <a:rPr lang="fr-FR" baseline="0" dirty="0" smtClean="0"/>
              <a:t> ; par exemple deux collèges et deux lycées d’une même ville qui deviennent un gros collège et un gros lycée, avec le risque d’un appauvrissement de la variété éducative,</a:t>
            </a: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5</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6</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7</a:t>
            </a:fld>
            <a:endParaRPr lang="fr-FR"/>
          </a:p>
        </p:txBody>
      </p:sp>
    </p:spTree>
    <p:extLst>
      <p:ext uri="{BB962C8B-B14F-4D97-AF65-F5344CB8AC3E}">
        <p14:creationId xmlns:p14="http://schemas.microsoft.com/office/powerpoint/2010/main" val="2552722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200" dirty="0" smtClean="0"/>
              <a:t>Risque de perte de valeur historique, d’attachement affectif et de désengagement des bénévoles : quand</a:t>
            </a:r>
            <a:r>
              <a:rPr lang="fr-FR" sz="1200" baseline="0" dirty="0" smtClean="0"/>
              <a:t> une école est rattachée à un groupe scolaire, les représentants de l’école sont souvent inexistants dans la nouvelle gouvernance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FR" sz="1200"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fr-FR" sz="2200" dirty="0" smtClean="0"/>
              <a:t>Culture des établissements, projets d’établissements difficiles à marier:</a:t>
            </a:r>
          </a:p>
          <a:p>
            <a:pPr marL="800100" marR="0" lvl="2" indent="-342900" algn="l" defTabSz="914400" rtl="0" eaLnBrk="0" fontAlgn="base" latinLnBrk="0" hangingPunct="0">
              <a:lnSpc>
                <a:spcPct val="100000"/>
              </a:lnSpc>
              <a:spcBef>
                <a:spcPct val="30000"/>
              </a:spcBef>
              <a:spcAft>
                <a:spcPct val="0"/>
              </a:spcAft>
              <a:buClrTx/>
              <a:buSzTx/>
              <a:buFontTx/>
              <a:buChar char="-"/>
              <a:tabLst/>
              <a:defRPr/>
            </a:pPr>
            <a:r>
              <a:rPr lang="fr-FR" sz="2200" dirty="0" smtClean="0"/>
              <a:t>Ex1 : fusion Agricole et EN</a:t>
            </a:r>
          </a:p>
          <a:p>
            <a:pPr marL="800100" marR="0" lvl="2" indent="-342900" algn="l" defTabSz="914400" rtl="0" eaLnBrk="0" fontAlgn="base" latinLnBrk="0" hangingPunct="0">
              <a:lnSpc>
                <a:spcPct val="100000"/>
              </a:lnSpc>
              <a:spcBef>
                <a:spcPct val="30000"/>
              </a:spcBef>
              <a:spcAft>
                <a:spcPct val="0"/>
              </a:spcAft>
              <a:buClrTx/>
              <a:buSzTx/>
              <a:buFontTx/>
              <a:buChar char="-"/>
              <a:tabLst/>
              <a:defRPr/>
            </a:pPr>
            <a:r>
              <a:rPr lang="fr-FR" sz="2200" dirty="0" smtClean="0"/>
              <a:t>Ex2 : cultures</a:t>
            </a:r>
            <a:r>
              <a:rPr lang="fr-FR" sz="2200" baseline="0" dirty="0" smtClean="0"/>
              <a:t> différentes concernant la contribution des familles (tarifs, modalités d’appel)</a:t>
            </a:r>
            <a:endParaRPr lang="fr-FR" sz="2200" dirty="0" smtClean="0"/>
          </a:p>
          <a:p>
            <a:pPr marL="342900" marR="0" lvl="1" indent="-342900" algn="l" defTabSz="914400" rtl="0" eaLnBrk="0" fontAlgn="base" latinLnBrk="0" hangingPunct="0">
              <a:lnSpc>
                <a:spcPct val="100000"/>
              </a:lnSpc>
              <a:spcBef>
                <a:spcPct val="30000"/>
              </a:spcBef>
              <a:spcAft>
                <a:spcPct val="0"/>
              </a:spcAft>
              <a:buClrTx/>
              <a:buSzTx/>
              <a:buFontTx/>
              <a:buChar char="-"/>
              <a:tabLst/>
              <a:defRPr/>
            </a:pPr>
            <a:endParaRPr lang="fr-FR" sz="2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fr-FR" sz="1200" dirty="0" smtClean="0"/>
          </a:p>
          <a:p>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8</a:t>
            </a:fld>
            <a:endParaRPr lang="fr-FR"/>
          </a:p>
        </p:txBody>
      </p:sp>
    </p:spTree>
    <p:extLst>
      <p:ext uri="{BB962C8B-B14F-4D97-AF65-F5344CB8AC3E}">
        <p14:creationId xmlns:p14="http://schemas.microsoft.com/office/powerpoint/2010/main" val="146605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Emploi des maîtres : dans le 1</a:t>
            </a:r>
            <a:r>
              <a:rPr lang="fr-FR" baseline="30000" dirty="0" smtClean="0"/>
              <a:t>er</a:t>
            </a:r>
            <a:r>
              <a:rPr lang="fr-FR" dirty="0" smtClean="0"/>
              <a:t> degré, si 2 établissements fusionnent et perdent une classe</a:t>
            </a:r>
            <a:r>
              <a:rPr lang="fr-FR" baseline="0" dirty="0" smtClean="0"/>
              <a:t> …</a:t>
            </a:r>
            <a:endParaRPr lang="fr-FR" dirty="0"/>
          </a:p>
        </p:txBody>
      </p:sp>
      <p:sp>
        <p:nvSpPr>
          <p:cNvPr id="5" name="Espace réservé du numéro de diapositive 4"/>
          <p:cNvSpPr>
            <a:spLocks noGrp="1"/>
          </p:cNvSpPr>
          <p:nvPr>
            <p:ph type="sldNum" sz="quarter" idx="11"/>
          </p:nvPr>
        </p:nvSpPr>
        <p:spPr/>
        <p:txBody>
          <a:bodyPr/>
          <a:lstStyle/>
          <a:p>
            <a:pPr>
              <a:defRPr/>
            </a:pPr>
            <a:fld id="{9FED1CEC-666F-4C17-9CED-4AF945DFC600}" type="slidenum">
              <a:rPr lang="fr-FR" smtClean="0"/>
              <a:pPr>
                <a:defRPr/>
              </a:pPr>
              <a:t>9</a:t>
            </a:fld>
            <a:endParaRPr lang="fr-FR"/>
          </a:p>
        </p:txBody>
      </p:sp>
    </p:spTree>
    <p:extLst>
      <p:ext uri="{BB962C8B-B14F-4D97-AF65-F5344CB8AC3E}">
        <p14:creationId xmlns:p14="http://schemas.microsoft.com/office/powerpoint/2010/main" val="146605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3" name="Group 4"/>
          <p:cNvGrpSpPr>
            <a:grpSpLocks/>
          </p:cNvGrpSpPr>
          <p:nvPr/>
        </p:nvGrpSpPr>
        <p:grpSpPr bwMode="auto">
          <a:xfrm>
            <a:off x="0" y="0"/>
            <a:ext cx="9144000" cy="6858000"/>
            <a:chOff x="0" y="0"/>
            <a:chExt cx="6240" cy="4320"/>
          </a:xfrm>
        </p:grpSpPr>
        <p:sp>
          <p:nvSpPr>
            <p:cNvPr id="4" name="Rectangle 5"/>
            <p:cNvSpPr>
              <a:spLocks noChangeArrowheads="1"/>
            </p:cNvSpPr>
            <p:nvPr/>
          </p:nvSpPr>
          <p:spPr bwMode="auto">
            <a:xfrm>
              <a:off x="0" y="0"/>
              <a:ext cx="6240" cy="4320"/>
            </a:xfrm>
            <a:prstGeom prst="rect">
              <a:avLst/>
            </a:prstGeom>
            <a:gradFill rotWithShape="1">
              <a:gsLst>
                <a:gs pos="0">
                  <a:schemeClr val="bg1"/>
                </a:gs>
                <a:gs pos="100000">
                  <a:srgbClr val="1E5AA0"/>
                </a:gs>
              </a:gsLst>
              <a:lin ang="5400000" scaled="1"/>
            </a:gra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5" name="Rectangle 6"/>
            <p:cNvSpPr>
              <a:spLocks noChangeArrowheads="1"/>
            </p:cNvSpPr>
            <p:nvPr/>
          </p:nvSpPr>
          <p:spPr bwMode="auto">
            <a:xfrm>
              <a:off x="0" y="1476"/>
              <a:ext cx="6240" cy="672"/>
            </a:xfrm>
            <a:prstGeom prst="rect">
              <a:avLst/>
            </a:prstGeom>
            <a:solidFill>
              <a:srgbClr val="1E5AA0"/>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6" name="Rectangle 7"/>
            <p:cNvSpPr>
              <a:spLocks noChangeArrowheads="1"/>
            </p:cNvSpPr>
            <p:nvPr/>
          </p:nvSpPr>
          <p:spPr bwMode="auto">
            <a:xfrm>
              <a:off x="0" y="1524"/>
              <a:ext cx="6240" cy="48"/>
            </a:xfrm>
            <a:prstGeom prst="rect">
              <a:avLst/>
            </a:prstGeom>
            <a:solidFill>
              <a:srgbClr val="FFFFFF">
                <a:alpha val="59999"/>
              </a:srgbClr>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7" name="Rectangle 8"/>
            <p:cNvSpPr>
              <a:spLocks noChangeArrowheads="1"/>
            </p:cNvSpPr>
            <p:nvPr/>
          </p:nvSpPr>
          <p:spPr bwMode="auto">
            <a:xfrm>
              <a:off x="0" y="2060"/>
              <a:ext cx="6240" cy="48"/>
            </a:xfrm>
            <a:prstGeom prst="rect">
              <a:avLst/>
            </a:prstGeom>
            <a:solidFill>
              <a:srgbClr val="FFFFFF">
                <a:alpha val="59999"/>
              </a:srgbClr>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grpSp>
      <p:pic>
        <p:nvPicPr>
          <p:cNvPr id="8" name="Picture 10"/>
          <p:cNvPicPr>
            <a:picLocks noChangeAspect="1" noChangeArrowheads="1"/>
          </p:cNvPicPr>
          <p:nvPr userDrawn="1"/>
        </p:nvPicPr>
        <p:blipFill>
          <a:blip r:embed="rId2" cstate="print"/>
          <a:srcRect/>
          <a:stretch>
            <a:fillRect/>
          </a:stretch>
        </p:blipFill>
        <p:spPr bwMode="auto">
          <a:xfrm>
            <a:off x="1440954" y="533400"/>
            <a:ext cx="2266950" cy="1422400"/>
          </a:xfrm>
          <a:prstGeom prst="rect">
            <a:avLst/>
          </a:prstGeom>
          <a:noFill/>
          <a:ln w="9525">
            <a:noFill/>
            <a:miter lim="800000"/>
            <a:headEnd/>
            <a:tailEnd/>
          </a:ln>
        </p:spPr>
      </p:pic>
      <p:sp>
        <p:nvSpPr>
          <p:cNvPr id="37897" name="Rectangle 9"/>
          <p:cNvSpPr>
            <a:spLocks noGrp="1" noChangeArrowheads="1"/>
          </p:cNvSpPr>
          <p:nvPr>
            <p:ph type="subTitle" idx="1"/>
          </p:nvPr>
        </p:nvSpPr>
        <p:spPr>
          <a:xfrm>
            <a:off x="539750" y="2565400"/>
            <a:ext cx="8064500" cy="647700"/>
          </a:xfrm>
        </p:spPr>
        <p:txBody>
          <a:bodyPr/>
          <a:lstStyle>
            <a:lvl1pPr marL="0" indent="0" algn="ctr">
              <a:buFontTx/>
              <a:buNone/>
              <a:defRPr>
                <a:solidFill>
                  <a:schemeClr val="bg1"/>
                </a:solidFill>
              </a:defRPr>
            </a:lvl1pPr>
          </a:lstStyle>
          <a:p>
            <a:pPr lvl="0"/>
            <a:r>
              <a:rPr lang="fr-FR" noProof="0" smtClean="0"/>
              <a:t>Cliquez pour modifier le style des sous-titres du masque</a:t>
            </a:r>
          </a:p>
        </p:txBody>
      </p:sp>
      <p:sp>
        <p:nvSpPr>
          <p:cNvPr id="9" name="Rectangle 2"/>
          <p:cNvSpPr>
            <a:spLocks noGrp="1" noChangeArrowheads="1"/>
          </p:cNvSpPr>
          <p:nvPr>
            <p:ph type="dt" sz="half" idx="10"/>
          </p:nvPr>
        </p:nvSpPr>
        <p:spPr/>
        <p:txBody>
          <a:bodyPr/>
          <a:lstStyle>
            <a:lvl1pPr>
              <a:defRPr/>
            </a:lvl1pPr>
          </a:lstStyle>
          <a:p>
            <a:pPr>
              <a:defRPr/>
            </a:pPr>
            <a:r>
              <a:rPr lang="fr-FR" dirty="0" smtClean="0"/>
              <a:t>1 octobre 2015</a:t>
            </a:r>
            <a:endParaRPr lang="fr-FR" dirty="0"/>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6" name="Rectangle 12"/>
          <p:cNvSpPr>
            <a:spLocks noGrp="1" noChangeArrowheads="1"/>
          </p:cNvSpPr>
          <p:nvPr>
            <p:ph type="sldNum" sz="quarter" idx="12"/>
          </p:nvPr>
        </p:nvSpPr>
        <p:spPr>
          <a:ln/>
        </p:spPr>
        <p:txBody>
          <a:bodyPr/>
          <a:lstStyle>
            <a:lvl1pPr>
              <a:defRPr/>
            </a:lvl1pPr>
          </a:lstStyle>
          <a:p>
            <a:pPr>
              <a:defRPr/>
            </a:pPr>
            <a:fld id="{81B4E794-6ABC-45AE-B738-561F9C41FE59}"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964363" y="274638"/>
            <a:ext cx="1927225"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182688" y="274638"/>
            <a:ext cx="5629275"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6" name="Rectangle 12"/>
          <p:cNvSpPr>
            <a:spLocks noGrp="1" noChangeArrowheads="1"/>
          </p:cNvSpPr>
          <p:nvPr>
            <p:ph type="sldNum" sz="quarter" idx="12"/>
          </p:nvPr>
        </p:nvSpPr>
        <p:spPr>
          <a:ln/>
        </p:spPr>
        <p:txBody>
          <a:bodyPr/>
          <a:lstStyle>
            <a:lvl1pPr>
              <a:defRPr/>
            </a:lvl1pPr>
          </a:lstStyle>
          <a:p>
            <a:pPr>
              <a:defRPr/>
            </a:pPr>
            <a:fld id="{B782D28E-5E8C-471F-990D-3374ADC5FCF4}"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182688" y="274638"/>
            <a:ext cx="7643812" cy="561975"/>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1182688" y="1341438"/>
            <a:ext cx="3778250" cy="4784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13338" y="1341438"/>
            <a:ext cx="3778250" cy="4784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7" name="Rectangle 12"/>
          <p:cNvSpPr>
            <a:spLocks noGrp="1" noChangeArrowheads="1"/>
          </p:cNvSpPr>
          <p:nvPr>
            <p:ph type="sldNum" sz="quarter" idx="12"/>
          </p:nvPr>
        </p:nvSpPr>
        <p:spPr>
          <a:ln/>
        </p:spPr>
        <p:txBody>
          <a:bodyPr/>
          <a:lstStyle>
            <a:lvl1pPr>
              <a:defRPr/>
            </a:lvl1pPr>
          </a:lstStyle>
          <a:p>
            <a:pPr>
              <a:defRPr/>
            </a:pPr>
            <a:fld id="{64BD69E5-C0E4-4AD4-8D1B-39E67869CCA3}"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1182688" y="274638"/>
            <a:ext cx="7643812" cy="561975"/>
          </a:xfrm>
        </p:spPr>
        <p:txBody>
          <a:bodyPr/>
          <a:lstStyle/>
          <a:p>
            <a:r>
              <a:rPr lang="fr-FR" smtClean="0"/>
              <a:t>Modifiez le style du titre</a:t>
            </a:r>
            <a:endParaRPr lang="fr-FR"/>
          </a:p>
        </p:txBody>
      </p:sp>
      <p:sp>
        <p:nvSpPr>
          <p:cNvPr id="3" name="Espace réservé du tableau 2"/>
          <p:cNvSpPr>
            <a:spLocks noGrp="1"/>
          </p:cNvSpPr>
          <p:nvPr>
            <p:ph type="tbl" idx="1"/>
          </p:nvPr>
        </p:nvSpPr>
        <p:spPr>
          <a:xfrm>
            <a:off x="1182688" y="1341438"/>
            <a:ext cx="7708900" cy="4784725"/>
          </a:xfrm>
        </p:spPr>
        <p:txBody>
          <a:bodyPr/>
          <a:lstStyle/>
          <a:p>
            <a:pPr lvl="0"/>
            <a:endParaRPr lang="fr-FR" noProof="0" smtClean="0"/>
          </a:p>
        </p:txBody>
      </p:sp>
      <p:sp>
        <p:nvSpPr>
          <p:cNvPr id="4"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6" name="Rectangle 12"/>
          <p:cNvSpPr>
            <a:spLocks noGrp="1" noChangeArrowheads="1"/>
          </p:cNvSpPr>
          <p:nvPr>
            <p:ph type="sldNum" sz="quarter" idx="12"/>
          </p:nvPr>
        </p:nvSpPr>
        <p:spPr>
          <a:ln/>
        </p:spPr>
        <p:txBody>
          <a:bodyPr/>
          <a:lstStyle>
            <a:lvl1pPr>
              <a:defRPr/>
            </a:lvl1pPr>
          </a:lstStyle>
          <a:p>
            <a:pPr>
              <a:defRPr/>
            </a:pPr>
            <a:fld id="{535C1BF9-2237-42ED-A2F2-915638B6FB95}"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6" name="Rectangle 12"/>
          <p:cNvSpPr>
            <a:spLocks noGrp="1" noChangeArrowheads="1"/>
          </p:cNvSpPr>
          <p:nvPr>
            <p:ph type="sldNum" sz="quarter" idx="12"/>
          </p:nvPr>
        </p:nvSpPr>
        <p:spPr>
          <a:ln/>
        </p:spPr>
        <p:txBody>
          <a:bodyPr/>
          <a:lstStyle>
            <a:lvl1pPr>
              <a:defRPr/>
            </a:lvl1pPr>
          </a:lstStyle>
          <a:p>
            <a:pPr>
              <a:defRPr/>
            </a:pPr>
            <a:fld id="{A7E71A89-2D00-429E-BE5D-A47F07EEDC0C}"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6" name="Rectangle 12"/>
          <p:cNvSpPr>
            <a:spLocks noGrp="1" noChangeArrowheads="1"/>
          </p:cNvSpPr>
          <p:nvPr>
            <p:ph type="sldNum" sz="quarter" idx="12"/>
          </p:nvPr>
        </p:nvSpPr>
        <p:spPr>
          <a:ln/>
        </p:spPr>
        <p:txBody>
          <a:bodyPr/>
          <a:lstStyle>
            <a:lvl1pPr>
              <a:defRPr/>
            </a:lvl1pPr>
          </a:lstStyle>
          <a:p>
            <a:pPr>
              <a:defRPr/>
            </a:pPr>
            <a:fld id="{4ED358F1-D722-454D-83DB-E05D342BE5FD}"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1182688" y="1341438"/>
            <a:ext cx="377825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13338" y="1341438"/>
            <a:ext cx="377825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7" name="Rectangle 12"/>
          <p:cNvSpPr>
            <a:spLocks noGrp="1" noChangeArrowheads="1"/>
          </p:cNvSpPr>
          <p:nvPr>
            <p:ph type="sldNum" sz="quarter" idx="12"/>
          </p:nvPr>
        </p:nvSpPr>
        <p:spPr>
          <a:ln/>
        </p:spPr>
        <p:txBody>
          <a:bodyPr/>
          <a:lstStyle>
            <a:lvl1pPr>
              <a:defRPr/>
            </a:lvl1pPr>
          </a:lstStyle>
          <a:p>
            <a:pPr>
              <a:defRPr/>
            </a:pPr>
            <a:fld id="{94136DCB-2DBC-47A3-B3B4-D0EE9DEEDF1F}"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9" name="Rectangle 12"/>
          <p:cNvSpPr>
            <a:spLocks noGrp="1" noChangeArrowheads="1"/>
          </p:cNvSpPr>
          <p:nvPr>
            <p:ph type="sldNum" sz="quarter" idx="12"/>
          </p:nvPr>
        </p:nvSpPr>
        <p:spPr>
          <a:ln/>
        </p:spPr>
        <p:txBody>
          <a:bodyPr/>
          <a:lstStyle>
            <a:lvl1pPr>
              <a:defRPr/>
            </a:lvl1pPr>
          </a:lstStyle>
          <a:p>
            <a:pPr>
              <a:defRPr/>
            </a:pPr>
            <a:fld id="{60DD5A76-041E-401B-9FCE-0A4066D7A688}"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5" name="Rectangle 12"/>
          <p:cNvSpPr>
            <a:spLocks noGrp="1" noChangeArrowheads="1"/>
          </p:cNvSpPr>
          <p:nvPr>
            <p:ph type="sldNum" sz="quarter" idx="12"/>
          </p:nvPr>
        </p:nvSpPr>
        <p:spPr>
          <a:ln/>
        </p:spPr>
        <p:txBody>
          <a:bodyPr/>
          <a:lstStyle>
            <a:lvl1pPr>
              <a:defRPr/>
            </a:lvl1pPr>
          </a:lstStyle>
          <a:p>
            <a:pPr>
              <a:defRPr/>
            </a:pPr>
            <a:fld id="{820D9F70-870D-4D4B-AC85-C66765D549C1}"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4" name="Rectangle 12"/>
          <p:cNvSpPr>
            <a:spLocks noGrp="1" noChangeArrowheads="1"/>
          </p:cNvSpPr>
          <p:nvPr>
            <p:ph type="sldNum" sz="quarter" idx="12"/>
          </p:nvPr>
        </p:nvSpPr>
        <p:spPr>
          <a:ln/>
        </p:spPr>
        <p:txBody>
          <a:bodyPr/>
          <a:lstStyle>
            <a:lvl1pPr>
              <a:defRPr/>
            </a:lvl1pPr>
          </a:lstStyle>
          <a:p>
            <a:pPr>
              <a:defRPr/>
            </a:pPr>
            <a:fld id="{188676B2-7682-4277-8CFA-580D595B825E}"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7" name="Rectangle 12"/>
          <p:cNvSpPr>
            <a:spLocks noGrp="1" noChangeArrowheads="1"/>
          </p:cNvSpPr>
          <p:nvPr>
            <p:ph type="sldNum" sz="quarter" idx="12"/>
          </p:nvPr>
        </p:nvSpPr>
        <p:spPr>
          <a:ln/>
        </p:spPr>
        <p:txBody>
          <a:bodyPr/>
          <a:lstStyle>
            <a:lvl1pPr>
              <a:defRPr/>
            </a:lvl1pPr>
          </a:lstStyle>
          <a:p>
            <a:pPr>
              <a:defRPr/>
            </a:pPr>
            <a:fld id="{726CE900-5E66-470E-BC1E-070E15A7E3B4}"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10"/>
          <p:cNvSpPr>
            <a:spLocks noGrp="1" noChangeArrowheads="1"/>
          </p:cNvSpPr>
          <p:nvPr>
            <p:ph type="dt" sz="half" idx="10"/>
          </p:nvPr>
        </p:nvSpPr>
        <p:spPr>
          <a:ln/>
        </p:spPr>
        <p:txBody>
          <a:bodyPr/>
          <a:lstStyle>
            <a:lvl1pPr>
              <a:defRPr/>
            </a:lvl1pPr>
          </a:lstStyle>
          <a:p>
            <a:pPr>
              <a:defRPr/>
            </a:pPr>
            <a:r>
              <a:rPr lang="fr-FR" dirty="0" smtClean="0"/>
              <a:t>1 octobre 2015</a:t>
            </a:r>
            <a:endParaRPr lang="fr-FR" dirty="0"/>
          </a:p>
        </p:txBody>
      </p:sp>
      <p:sp>
        <p:nvSpPr>
          <p:cNvPr id="7" name="Rectangle 12"/>
          <p:cNvSpPr>
            <a:spLocks noGrp="1" noChangeArrowheads="1"/>
          </p:cNvSpPr>
          <p:nvPr>
            <p:ph type="sldNum" sz="quarter" idx="12"/>
          </p:nvPr>
        </p:nvSpPr>
        <p:spPr>
          <a:ln/>
        </p:spPr>
        <p:txBody>
          <a:bodyPr/>
          <a:lstStyle>
            <a:lvl1pPr>
              <a:defRPr/>
            </a:lvl1pPr>
          </a:lstStyle>
          <a:p>
            <a:pPr>
              <a:defRPr/>
            </a:pPr>
            <a:fld id="{1BA2D8EC-4975-4F0D-84B1-1C050A1F7DBA}" type="slidenum">
              <a:rPr lang="fr-FR"/>
              <a:pPr>
                <a:defRPr/>
              </a:pPr>
              <a:t>‹N°›</a:t>
            </a:fld>
            <a:endParaRPr lang="fr-FR"/>
          </a:p>
        </p:txBody>
      </p:sp>
    </p:spTree>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2700"/>
            <a:ext cx="9144000" cy="6870700"/>
            <a:chOff x="0" y="-8"/>
            <a:chExt cx="6240" cy="4328"/>
          </a:xfrm>
        </p:grpSpPr>
        <p:sp>
          <p:nvSpPr>
            <p:cNvPr id="1037" name="Rectangle 3"/>
            <p:cNvSpPr>
              <a:spLocks noChangeArrowheads="1"/>
            </p:cNvSpPr>
            <p:nvPr/>
          </p:nvSpPr>
          <p:spPr bwMode="auto">
            <a:xfrm>
              <a:off x="0" y="-8"/>
              <a:ext cx="6240" cy="672"/>
            </a:xfrm>
            <a:prstGeom prst="rect">
              <a:avLst/>
            </a:prstGeom>
            <a:solidFill>
              <a:srgbClr val="1E5AA0"/>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1038" name="Rectangle 4"/>
            <p:cNvSpPr>
              <a:spLocks noChangeArrowheads="1"/>
            </p:cNvSpPr>
            <p:nvPr/>
          </p:nvSpPr>
          <p:spPr bwMode="auto">
            <a:xfrm>
              <a:off x="0" y="40"/>
              <a:ext cx="6240" cy="48"/>
            </a:xfrm>
            <a:prstGeom prst="rect">
              <a:avLst/>
            </a:prstGeom>
            <a:solidFill>
              <a:srgbClr val="FFFFFF">
                <a:alpha val="59999"/>
              </a:srgbClr>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1039" name="Rectangle 5"/>
            <p:cNvSpPr>
              <a:spLocks noChangeArrowheads="1"/>
            </p:cNvSpPr>
            <p:nvPr/>
          </p:nvSpPr>
          <p:spPr bwMode="auto">
            <a:xfrm>
              <a:off x="0" y="576"/>
              <a:ext cx="6240" cy="48"/>
            </a:xfrm>
            <a:prstGeom prst="rect">
              <a:avLst/>
            </a:prstGeom>
            <a:solidFill>
              <a:srgbClr val="FFFFFF">
                <a:alpha val="59999"/>
              </a:srgbClr>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1040" name="Rectangle 6"/>
            <p:cNvSpPr>
              <a:spLocks noChangeArrowheads="1"/>
            </p:cNvSpPr>
            <p:nvPr/>
          </p:nvSpPr>
          <p:spPr bwMode="auto">
            <a:xfrm>
              <a:off x="0" y="4144"/>
              <a:ext cx="6240" cy="176"/>
            </a:xfrm>
            <a:prstGeom prst="rect">
              <a:avLst/>
            </a:prstGeom>
            <a:solidFill>
              <a:srgbClr val="1E5AA0"/>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1041" name="Rectangle 7"/>
            <p:cNvSpPr>
              <a:spLocks noChangeArrowheads="1"/>
            </p:cNvSpPr>
            <p:nvPr/>
          </p:nvSpPr>
          <p:spPr bwMode="auto">
            <a:xfrm>
              <a:off x="0" y="4192"/>
              <a:ext cx="6240" cy="48"/>
            </a:xfrm>
            <a:prstGeom prst="rect">
              <a:avLst/>
            </a:prstGeom>
            <a:solidFill>
              <a:srgbClr val="FFFFFF">
                <a:alpha val="59999"/>
              </a:srgbClr>
            </a:solidFill>
            <a:ln>
              <a:noFill/>
            </a:ln>
            <a:effectLst/>
            <a:extLst/>
          </p:spPr>
          <p:txBody>
            <a:bodyPr wrap="none" anchor="ct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grpSp>
      <p:sp>
        <p:nvSpPr>
          <p:cNvPr id="1027" name="Rectangle 8"/>
          <p:cNvSpPr>
            <a:spLocks noGrp="1" noChangeArrowheads="1"/>
          </p:cNvSpPr>
          <p:nvPr>
            <p:ph type="title"/>
          </p:nvPr>
        </p:nvSpPr>
        <p:spPr bwMode="auto">
          <a:xfrm>
            <a:off x="935596" y="274638"/>
            <a:ext cx="7164796"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fr-FR" smtClean="0"/>
              <a:t>Cliquez et modifiez le titre</a:t>
            </a:r>
          </a:p>
        </p:txBody>
      </p:sp>
      <p:sp>
        <p:nvSpPr>
          <p:cNvPr id="1028" name="Rectangle 9"/>
          <p:cNvSpPr>
            <a:spLocks noGrp="1" noChangeArrowheads="1"/>
          </p:cNvSpPr>
          <p:nvPr>
            <p:ph type="body" idx="1"/>
          </p:nvPr>
        </p:nvSpPr>
        <p:spPr bwMode="auto">
          <a:xfrm>
            <a:off x="1182688" y="1341438"/>
            <a:ext cx="7708900"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36874" name="Rectangle 10"/>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lnSpc>
                <a:spcPct val="100000"/>
              </a:lnSpc>
              <a:defRPr sz="1400" i="0">
                <a:solidFill>
                  <a:schemeClr val="tx1"/>
                </a:solidFill>
              </a:defRPr>
            </a:lvl1pPr>
          </a:lstStyle>
          <a:p>
            <a:pPr>
              <a:defRPr/>
            </a:pPr>
            <a:r>
              <a:rPr lang="fr-FR" dirty="0" smtClean="0"/>
              <a:t>1 octobre 2015</a:t>
            </a:r>
            <a:endParaRPr lang="fr-FR" dirty="0"/>
          </a:p>
        </p:txBody>
      </p:sp>
      <p:sp>
        <p:nvSpPr>
          <p:cNvPr id="36876" name="Rectangle 12"/>
          <p:cNvSpPr>
            <a:spLocks noGrp="1" noChangeArrowheads="1"/>
          </p:cNvSpPr>
          <p:nvPr>
            <p:ph type="sldNum" sz="quarter" idx="4"/>
          </p:nvPr>
        </p:nvSpPr>
        <p:spPr bwMode="auto">
          <a:xfrm>
            <a:off x="7010400" y="6165850"/>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lnSpc>
                <a:spcPct val="100000"/>
              </a:lnSpc>
              <a:defRPr sz="1400" i="0">
                <a:solidFill>
                  <a:schemeClr val="tx1"/>
                </a:solidFill>
              </a:defRPr>
            </a:lvl1pPr>
          </a:lstStyle>
          <a:p>
            <a:pPr>
              <a:defRPr/>
            </a:pPr>
            <a:fld id="{29A5985E-0BD0-41D5-98BC-6BE4B4FDB770}" type="slidenum">
              <a:rPr lang="fr-FR"/>
              <a:pPr>
                <a:defRPr/>
              </a:pPr>
              <a:t>‹N°›</a:t>
            </a:fld>
            <a:endParaRPr lang="fr-FR"/>
          </a:p>
        </p:txBody>
      </p:sp>
      <p:grpSp>
        <p:nvGrpSpPr>
          <p:cNvPr id="1032" name="Group 20"/>
          <p:cNvGrpSpPr>
            <a:grpSpLocks/>
          </p:cNvGrpSpPr>
          <p:nvPr userDrawn="1"/>
        </p:nvGrpSpPr>
        <p:grpSpPr bwMode="auto">
          <a:xfrm>
            <a:off x="46534" y="188640"/>
            <a:ext cx="781050" cy="735013"/>
            <a:chOff x="96" y="48"/>
            <a:chExt cx="538" cy="559"/>
          </a:xfrm>
        </p:grpSpPr>
        <p:grpSp>
          <p:nvGrpSpPr>
            <p:cNvPr id="1033" name="Group 21"/>
            <p:cNvGrpSpPr>
              <a:grpSpLocks/>
            </p:cNvGrpSpPr>
            <p:nvPr/>
          </p:nvGrpSpPr>
          <p:grpSpPr bwMode="auto">
            <a:xfrm>
              <a:off x="96" y="48"/>
              <a:ext cx="538" cy="559"/>
              <a:chOff x="197" y="48"/>
              <a:chExt cx="554" cy="559"/>
            </a:xfrm>
          </p:grpSpPr>
          <p:sp>
            <p:nvSpPr>
              <p:cNvPr id="1035" name="Rectangle 22"/>
              <p:cNvSpPr>
                <a:spLocks noChangeArrowheads="1"/>
              </p:cNvSpPr>
              <p:nvPr/>
            </p:nvSpPr>
            <p:spPr bwMode="auto">
              <a:xfrm>
                <a:off x="197" y="93"/>
                <a:ext cx="514" cy="514"/>
              </a:xfrm>
              <a:prstGeom prst="rect">
                <a:avLst/>
              </a:prstGeom>
              <a:solidFill>
                <a:schemeClr val="accent2"/>
              </a:solidFill>
              <a:ln>
                <a:noFill/>
              </a:ln>
              <a:extLst/>
            </p:spPr>
            <p:txBody>
              <a:bodyPr/>
              <a:lstStyle>
                <a:lvl1pPr eaLnBrk="0" hangingPunct="0">
                  <a:defRPr sz="900" i="1">
                    <a:solidFill>
                      <a:srgbClr val="1E5AA0"/>
                    </a:solidFill>
                    <a:latin typeface="Verdana" pitchFamily="34" charset="0"/>
                  </a:defRPr>
                </a:lvl1pPr>
                <a:lvl2pPr marL="742950" indent="-285750" eaLnBrk="0" hangingPunct="0">
                  <a:defRPr sz="900" i="1">
                    <a:solidFill>
                      <a:srgbClr val="1E5AA0"/>
                    </a:solidFill>
                    <a:latin typeface="Verdana" pitchFamily="34" charset="0"/>
                  </a:defRPr>
                </a:lvl2pPr>
                <a:lvl3pPr marL="1143000" indent="-228600" eaLnBrk="0" hangingPunct="0">
                  <a:defRPr sz="900" i="1">
                    <a:solidFill>
                      <a:srgbClr val="1E5AA0"/>
                    </a:solidFill>
                    <a:latin typeface="Verdana" pitchFamily="34" charset="0"/>
                  </a:defRPr>
                </a:lvl3pPr>
                <a:lvl4pPr marL="1600200" indent="-228600" eaLnBrk="0" hangingPunct="0">
                  <a:defRPr sz="900" i="1">
                    <a:solidFill>
                      <a:srgbClr val="1E5AA0"/>
                    </a:solidFill>
                    <a:latin typeface="Verdana" pitchFamily="34" charset="0"/>
                  </a:defRPr>
                </a:lvl4pPr>
                <a:lvl5pPr marL="2057400" indent="-228600" eaLnBrk="0" hangingPunct="0">
                  <a:defRPr sz="900" i="1">
                    <a:solidFill>
                      <a:srgbClr val="1E5AA0"/>
                    </a:solidFill>
                    <a:latin typeface="Verdana" pitchFamily="34" charset="0"/>
                  </a:defRPr>
                </a:lvl5pPr>
                <a:lvl6pPr marL="2514600" indent="-228600" algn="ctr" eaLnBrk="0" fontAlgn="base" hangingPunct="0">
                  <a:lnSpc>
                    <a:spcPct val="75000"/>
                  </a:lnSpc>
                  <a:spcBef>
                    <a:spcPct val="0"/>
                  </a:spcBef>
                  <a:spcAft>
                    <a:spcPct val="0"/>
                  </a:spcAft>
                  <a:defRPr sz="900" i="1">
                    <a:solidFill>
                      <a:srgbClr val="1E5AA0"/>
                    </a:solidFill>
                    <a:latin typeface="Verdana" pitchFamily="34" charset="0"/>
                  </a:defRPr>
                </a:lvl6pPr>
                <a:lvl7pPr marL="2971800" indent="-228600" algn="ctr" eaLnBrk="0" fontAlgn="base" hangingPunct="0">
                  <a:lnSpc>
                    <a:spcPct val="75000"/>
                  </a:lnSpc>
                  <a:spcBef>
                    <a:spcPct val="0"/>
                  </a:spcBef>
                  <a:spcAft>
                    <a:spcPct val="0"/>
                  </a:spcAft>
                  <a:defRPr sz="900" i="1">
                    <a:solidFill>
                      <a:srgbClr val="1E5AA0"/>
                    </a:solidFill>
                    <a:latin typeface="Verdana" pitchFamily="34" charset="0"/>
                  </a:defRPr>
                </a:lvl7pPr>
                <a:lvl8pPr marL="3429000" indent="-228600" algn="ctr" eaLnBrk="0" fontAlgn="base" hangingPunct="0">
                  <a:lnSpc>
                    <a:spcPct val="75000"/>
                  </a:lnSpc>
                  <a:spcBef>
                    <a:spcPct val="0"/>
                  </a:spcBef>
                  <a:spcAft>
                    <a:spcPct val="0"/>
                  </a:spcAft>
                  <a:defRPr sz="900" i="1">
                    <a:solidFill>
                      <a:srgbClr val="1E5AA0"/>
                    </a:solidFill>
                    <a:latin typeface="Verdana" pitchFamily="34" charset="0"/>
                  </a:defRPr>
                </a:lvl8pPr>
                <a:lvl9pPr marL="3886200" indent="-228600" algn="ctr" eaLnBrk="0" fontAlgn="base" hangingPunct="0">
                  <a:lnSpc>
                    <a:spcPct val="75000"/>
                  </a:lnSpc>
                  <a:spcBef>
                    <a:spcPct val="0"/>
                  </a:spcBef>
                  <a:spcAft>
                    <a:spcPct val="0"/>
                  </a:spcAft>
                  <a:defRPr sz="900" i="1">
                    <a:solidFill>
                      <a:srgbClr val="1E5AA0"/>
                    </a:solidFill>
                    <a:latin typeface="Verdana" pitchFamily="34" charset="0"/>
                  </a:defRPr>
                </a:lvl9pPr>
              </a:lstStyle>
              <a:p>
                <a:pPr eaLnBrk="1" hangingPunct="1">
                  <a:defRPr/>
                </a:pPr>
                <a:endParaRPr lang="fr-FR" altLang="fr-FR" smtClean="0"/>
              </a:p>
            </p:txBody>
          </p:sp>
          <p:sp>
            <p:nvSpPr>
              <p:cNvPr id="1036" name="Freeform 23"/>
              <p:cNvSpPr>
                <a:spLocks/>
              </p:cNvSpPr>
              <p:nvPr/>
            </p:nvSpPr>
            <p:spPr bwMode="auto">
              <a:xfrm>
                <a:off x="237" y="48"/>
                <a:ext cx="514" cy="514"/>
              </a:xfrm>
              <a:custGeom>
                <a:avLst/>
                <a:gdLst>
                  <a:gd name="T0" fmla="*/ 0 w 514"/>
                  <a:gd name="T1" fmla="*/ 0 h 514"/>
                  <a:gd name="T2" fmla="*/ 514 w 514"/>
                  <a:gd name="T3" fmla="*/ 0 h 514"/>
                  <a:gd name="T4" fmla="*/ 514 w 514"/>
                  <a:gd name="T5" fmla="*/ 0 h 514"/>
                  <a:gd name="T6" fmla="*/ 514 w 514"/>
                  <a:gd name="T7" fmla="*/ 0 h 514"/>
                  <a:gd name="T8" fmla="*/ 514 w 514"/>
                  <a:gd name="T9" fmla="*/ 514 h 514"/>
                  <a:gd name="T10" fmla="*/ 514 w 514"/>
                  <a:gd name="T11" fmla="*/ 514 h 514"/>
                  <a:gd name="T12" fmla="*/ 474 w 514"/>
                  <a:gd name="T13" fmla="*/ 514 h 514"/>
                  <a:gd name="T14" fmla="*/ 439 w 514"/>
                  <a:gd name="T15" fmla="*/ 512 h 514"/>
                  <a:gd name="T16" fmla="*/ 408 w 514"/>
                  <a:gd name="T17" fmla="*/ 508 h 514"/>
                  <a:gd name="T18" fmla="*/ 377 w 514"/>
                  <a:gd name="T19" fmla="*/ 501 h 514"/>
                  <a:gd name="T20" fmla="*/ 324 w 514"/>
                  <a:gd name="T21" fmla="*/ 488 h 514"/>
                  <a:gd name="T22" fmla="*/ 275 w 514"/>
                  <a:gd name="T23" fmla="*/ 477 h 514"/>
                  <a:gd name="T24" fmla="*/ 249 w 514"/>
                  <a:gd name="T25" fmla="*/ 473 h 514"/>
                  <a:gd name="T26" fmla="*/ 222 w 514"/>
                  <a:gd name="T27" fmla="*/ 468 h 514"/>
                  <a:gd name="T28" fmla="*/ 194 w 514"/>
                  <a:gd name="T29" fmla="*/ 468 h 514"/>
                  <a:gd name="T30" fmla="*/ 163 w 514"/>
                  <a:gd name="T31" fmla="*/ 470 h 514"/>
                  <a:gd name="T32" fmla="*/ 130 w 514"/>
                  <a:gd name="T33" fmla="*/ 477 h 514"/>
                  <a:gd name="T34" fmla="*/ 90 w 514"/>
                  <a:gd name="T35" fmla="*/ 486 h 514"/>
                  <a:gd name="T36" fmla="*/ 48 w 514"/>
                  <a:gd name="T37" fmla="*/ 497 h 514"/>
                  <a:gd name="T38" fmla="*/ 0 w 514"/>
                  <a:gd name="T39" fmla="*/ 514 h 514"/>
                  <a:gd name="T40" fmla="*/ 0 w 514"/>
                  <a:gd name="T41" fmla="*/ 514 h 514"/>
                  <a:gd name="T42" fmla="*/ 0 w 514"/>
                  <a:gd name="T43" fmla="*/ 0 h 514"/>
                  <a:gd name="T44" fmla="*/ 0 w 514"/>
                  <a:gd name="T45" fmla="*/ 0 h 5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14" h="514">
                    <a:moveTo>
                      <a:pt x="0" y="0"/>
                    </a:moveTo>
                    <a:lnTo>
                      <a:pt x="514" y="0"/>
                    </a:lnTo>
                    <a:lnTo>
                      <a:pt x="514" y="514"/>
                    </a:lnTo>
                    <a:lnTo>
                      <a:pt x="474" y="514"/>
                    </a:lnTo>
                    <a:lnTo>
                      <a:pt x="439" y="512"/>
                    </a:lnTo>
                    <a:lnTo>
                      <a:pt x="408" y="508"/>
                    </a:lnTo>
                    <a:lnTo>
                      <a:pt x="377" y="501"/>
                    </a:lnTo>
                    <a:lnTo>
                      <a:pt x="324" y="488"/>
                    </a:lnTo>
                    <a:lnTo>
                      <a:pt x="275" y="477"/>
                    </a:lnTo>
                    <a:lnTo>
                      <a:pt x="249" y="473"/>
                    </a:lnTo>
                    <a:lnTo>
                      <a:pt x="222" y="468"/>
                    </a:lnTo>
                    <a:lnTo>
                      <a:pt x="194" y="468"/>
                    </a:lnTo>
                    <a:lnTo>
                      <a:pt x="163" y="470"/>
                    </a:lnTo>
                    <a:lnTo>
                      <a:pt x="130" y="477"/>
                    </a:lnTo>
                    <a:lnTo>
                      <a:pt x="90" y="486"/>
                    </a:lnTo>
                    <a:lnTo>
                      <a:pt x="48" y="497"/>
                    </a:lnTo>
                    <a:lnTo>
                      <a:pt x="0" y="514"/>
                    </a:lnTo>
                    <a:lnTo>
                      <a:pt x="0" y="0"/>
                    </a:lnTo>
                    <a:close/>
                  </a:path>
                </a:pathLst>
              </a:custGeom>
              <a:solidFill>
                <a:srgbClr val="FFFFFF"/>
              </a:solidFill>
              <a:ln w="9525">
                <a:noFill/>
                <a:round/>
                <a:headEnd/>
                <a:tailEnd/>
              </a:ln>
            </p:spPr>
            <p:txBody>
              <a:bodyPr/>
              <a:lstStyle/>
              <a:p>
                <a:pPr>
                  <a:defRPr/>
                </a:pPr>
                <a:endParaRPr lang="fr-FR"/>
              </a:p>
            </p:txBody>
          </p:sp>
        </p:grpSp>
        <p:pic>
          <p:nvPicPr>
            <p:cNvPr id="1034" name="Picture 24"/>
            <p:cNvPicPr>
              <a:picLocks noChangeAspect="1" noChangeArrowheads="1"/>
            </p:cNvPicPr>
            <p:nvPr userDrawn="1"/>
          </p:nvPicPr>
          <p:blipFill>
            <a:blip r:embed="rId15" cstate="print"/>
            <a:srcRect/>
            <a:stretch>
              <a:fillRect/>
            </a:stretch>
          </p:blipFill>
          <p:spPr bwMode="auto">
            <a:xfrm>
              <a:off x="142" y="144"/>
              <a:ext cx="492" cy="331"/>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84"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Lst>
  <p:transition spd="med"/>
  <p:timing>
    <p:tnLst>
      <p:par>
        <p:cTn id="1" dur="indefinite" restart="never" nodeType="tmRoot"/>
      </p:par>
    </p:tnLst>
  </p:timing>
  <p:hf hdr="0" dt="0"/>
  <p:txStyles>
    <p:titleStyle>
      <a:lvl1pPr algn="ctr" rtl="0" eaLnBrk="0" fontAlgn="base" hangingPunct="0">
        <a:spcBef>
          <a:spcPct val="0"/>
        </a:spcBef>
        <a:spcAft>
          <a:spcPct val="0"/>
        </a:spcAft>
        <a:defRPr sz="2400">
          <a:solidFill>
            <a:schemeClr val="bg1"/>
          </a:solidFill>
          <a:latin typeface="+mj-lt"/>
          <a:ea typeface="+mj-ea"/>
          <a:cs typeface="+mj-cs"/>
        </a:defRPr>
      </a:lvl1pPr>
      <a:lvl2pPr algn="ctr" rtl="0" eaLnBrk="0" fontAlgn="base" hangingPunct="0">
        <a:spcBef>
          <a:spcPct val="0"/>
        </a:spcBef>
        <a:spcAft>
          <a:spcPct val="0"/>
        </a:spcAft>
        <a:defRPr sz="2400">
          <a:solidFill>
            <a:schemeClr val="bg1"/>
          </a:solidFill>
          <a:latin typeface="Verdana" pitchFamily="34" charset="0"/>
        </a:defRPr>
      </a:lvl2pPr>
      <a:lvl3pPr algn="ctr" rtl="0" eaLnBrk="0" fontAlgn="base" hangingPunct="0">
        <a:spcBef>
          <a:spcPct val="0"/>
        </a:spcBef>
        <a:spcAft>
          <a:spcPct val="0"/>
        </a:spcAft>
        <a:defRPr sz="2400">
          <a:solidFill>
            <a:schemeClr val="bg1"/>
          </a:solidFill>
          <a:latin typeface="Verdana" pitchFamily="34" charset="0"/>
        </a:defRPr>
      </a:lvl3pPr>
      <a:lvl4pPr algn="ctr" rtl="0" eaLnBrk="0" fontAlgn="base" hangingPunct="0">
        <a:spcBef>
          <a:spcPct val="0"/>
        </a:spcBef>
        <a:spcAft>
          <a:spcPct val="0"/>
        </a:spcAft>
        <a:defRPr sz="2400">
          <a:solidFill>
            <a:schemeClr val="bg1"/>
          </a:solidFill>
          <a:latin typeface="Verdana" pitchFamily="34" charset="0"/>
        </a:defRPr>
      </a:lvl4pPr>
      <a:lvl5pPr algn="ctr" rtl="0" eaLnBrk="0" fontAlgn="base" hangingPunct="0">
        <a:spcBef>
          <a:spcPct val="0"/>
        </a:spcBef>
        <a:spcAft>
          <a:spcPct val="0"/>
        </a:spcAft>
        <a:defRPr sz="2400">
          <a:solidFill>
            <a:schemeClr val="bg1"/>
          </a:solidFill>
          <a:latin typeface="Verdana" pitchFamily="34" charset="0"/>
        </a:defRPr>
      </a:lvl5pPr>
      <a:lvl6pPr marL="457200" algn="ctr" rtl="0" fontAlgn="base">
        <a:spcBef>
          <a:spcPct val="0"/>
        </a:spcBef>
        <a:spcAft>
          <a:spcPct val="0"/>
        </a:spcAft>
        <a:defRPr sz="2400">
          <a:solidFill>
            <a:schemeClr val="bg1"/>
          </a:solidFill>
          <a:latin typeface="Verdana" pitchFamily="34" charset="0"/>
        </a:defRPr>
      </a:lvl6pPr>
      <a:lvl7pPr marL="914400" algn="ctr" rtl="0" fontAlgn="base">
        <a:spcBef>
          <a:spcPct val="0"/>
        </a:spcBef>
        <a:spcAft>
          <a:spcPct val="0"/>
        </a:spcAft>
        <a:defRPr sz="2400">
          <a:solidFill>
            <a:schemeClr val="bg1"/>
          </a:solidFill>
          <a:latin typeface="Verdana" pitchFamily="34" charset="0"/>
        </a:defRPr>
      </a:lvl7pPr>
      <a:lvl8pPr marL="1371600" algn="ctr" rtl="0" fontAlgn="base">
        <a:spcBef>
          <a:spcPct val="0"/>
        </a:spcBef>
        <a:spcAft>
          <a:spcPct val="0"/>
        </a:spcAft>
        <a:defRPr sz="2400">
          <a:solidFill>
            <a:schemeClr val="bg1"/>
          </a:solidFill>
          <a:latin typeface="Verdana" pitchFamily="34" charset="0"/>
        </a:defRPr>
      </a:lvl8pPr>
      <a:lvl9pPr marL="1828800" algn="ctr" rtl="0" fontAlgn="base">
        <a:spcBef>
          <a:spcPct val="0"/>
        </a:spcBef>
        <a:spcAft>
          <a:spcPct val="0"/>
        </a:spcAft>
        <a:defRPr sz="2400">
          <a:solidFill>
            <a:schemeClr val="bg1"/>
          </a:solidFill>
          <a:latin typeface="Verdana" pitchFamily="34" charset="0"/>
        </a:defRPr>
      </a:lvl9pPr>
    </p:titleStyle>
    <p:body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0" y="3356992"/>
            <a:ext cx="9144000" cy="432048"/>
          </a:xfrm>
        </p:spPr>
        <p:txBody>
          <a:bodyPr/>
          <a:lstStyle/>
          <a:p>
            <a:r>
              <a:rPr lang="fr-FR" b="1" dirty="0" smtClean="0"/>
              <a:t>Formation</a:t>
            </a:r>
            <a:r>
              <a:rPr lang="fr-FR" b="1" dirty="0" smtClean="0"/>
              <a:t/>
            </a:r>
            <a:br>
              <a:rPr lang="fr-FR" b="1" dirty="0" smtClean="0"/>
            </a:br>
            <a:r>
              <a:rPr lang="fr-FR" b="1" dirty="0" smtClean="0"/>
              <a:t/>
            </a:r>
            <a:br>
              <a:rPr lang="fr-FR" b="1" dirty="0" smtClean="0"/>
            </a:br>
            <a:r>
              <a:rPr lang="fr-FR" b="1" dirty="0"/>
              <a:t/>
            </a:r>
            <a:br>
              <a:rPr lang="fr-FR" b="1" dirty="0"/>
            </a:br>
            <a:r>
              <a:rPr lang="fr-FR" b="1" dirty="0" smtClean="0"/>
              <a:t> Regroupements et fusions entre OGEC</a:t>
            </a:r>
            <a:br>
              <a:rPr lang="fr-FR" b="1" dirty="0" smtClean="0"/>
            </a:br>
            <a:r>
              <a:rPr lang="fr-FR" b="1" dirty="0" smtClean="0"/>
              <a:t>14 mars 2016</a:t>
            </a:r>
            <a:endParaRPr lang="fr-FR" altLang="fr-FR" dirty="0" smtClean="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2. Points délicats</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10</a:t>
            </a:fld>
            <a:endParaRPr lang="fr-FR"/>
          </a:p>
        </p:txBody>
      </p:sp>
      <p:sp>
        <p:nvSpPr>
          <p:cNvPr id="5" name="Espace réservé du contenu 1"/>
          <p:cNvSpPr txBox="1">
            <a:spLocks/>
          </p:cNvSpPr>
          <p:nvPr/>
        </p:nvSpPr>
        <p:spPr bwMode="auto">
          <a:xfrm>
            <a:off x="395536" y="1269430"/>
            <a:ext cx="8424936" cy="27356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pPr>
            <a:r>
              <a:rPr lang="fr-FR" sz="2200" i="0" kern="0" dirty="0" smtClean="0"/>
              <a:t>Problématiques administratives et financières :</a:t>
            </a:r>
          </a:p>
          <a:p>
            <a:pPr lvl="1" algn="l">
              <a:lnSpc>
                <a:spcPct val="100000"/>
              </a:lnSpc>
              <a:buClr>
                <a:srgbClr val="F39915"/>
              </a:buClr>
            </a:pPr>
            <a:r>
              <a:rPr lang="fr-FR" sz="2200" i="0" dirty="0" smtClean="0"/>
              <a:t>Fusionner 2 OGEC pauvres ne créera par un OGEC riche</a:t>
            </a:r>
          </a:p>
          <a:p>
            <a:pPr lvl="1" algn="l">
              <a:lnSpc>
                <a:spcPct val="100000"/>
              </a:lnSpc>
              <a:buClr>
                <a:srgbClr val="F39915"/>
              </a:buClr>
            </a:pPr>
            <a:r>
              <a:rPr lang="fr-FR" sz="2200" i="0" dirty="0"/>
              <a:t>Economies prévues pas toujours rapides (difficile mise en place d’une nouvelle organisation sociale)</a:t>
            </a:r>
          </a:p>
          <a:p>
            <a:pPr lvl="1" algn="l">
              <a:lnSpc>
                <a:spcPct val="100000"/>
              </a:lnSpc>
              <a:buClr>
                <a:srgbClr val="F39915"/>
              </a:buClr>
            </a:pPr>
            <a:r>
              <a:rPr lang="fr-FR" sz="2200" i="0" dirty="0" smtClean="0"/>
              <a:t>Attention aux droits </a:t>
            </a:r>
            <a:r>
              <a:rPr lang="fr-FR" sz="2200" i="0" dirty="0"/>
              <a:t>de reprise des subventions </a:t>
            </a:r>
            <a:r>
              <a:rPr lang="fr-FR" sz="2200" i="0" dirty="0" smtClean="0"/>
              <a:t>d’investissement (par </a:t>
            </a:r>
            <a:r>
              <a:rPr lang="fr-FR" sz="2200" i="0" dirty="0"/>
              <a:t>exemple en cas d’abandon de </a:t>
            </a:r>
            <a:r>
              <a:rPr lang="fr-FR" sz="2200" i="0" dirty="0" smtClean="0"/>
              <a:t>site)</a:t>
            </a:r>
          </a:p>
          <a:p>
            <a:pPr lvl="1" algn="l">
              <a:lnSpc>
                <a:spcPct val="100000"/>
              </a:lnSpc>
              <a:buClr>
                <a:srgbClr val="F39915"/>
              </a:buClr>
            </a:pPr>
            <a:r>
              <a:rPr lang="fr-FR" sz="2200" i="0" dirty="0" smtClean="0"/>
              <a:t>« Bazar » administratif post-fusion</a:t>
            </a:r>
          </a:p>
          <a:p>
            <a:pPr marL="342900" lvl="1" indent="-342900" algn="l">
              <a:lnSpc>
                <a:spcPct val="100000"/>
              </a:lnSpc>
              <a:buClr>
                <a:srgbClr val="F39915"/>
              </a:buClr>
              <a:buFont typeface="Symbol"/>
              <a:buChar char="Þ"/>
            </a:pPr>
            <a:r>
              <a:rPr lang="fr-FR" sz="2200" b="1" i="0" dirty="0" smtClean="0"/>
              <a:t>Malgré des délais souvent courts, aucune </a:t>
            </a:r>
            <a:r>
              <a:rPr lang="fr-FR" sz="2200" b="1" i="0" dirty="0"/>
              <a:t>opération n’est </a:t>
            </a:r>
            <a:r>
              <a:rPr lang="fr-FR" sz="2200" b="1" i="0" dirty="0" smtClean="0"/>
              <a:t>identique, il faut prendre le temps se </a:t>
            </a:r>
            <a:r>
              <a:rPr lang="fr-FR" sz="2200" b="1" i="0" dirty="0"/>
              <a:t>poser les bonnes </a:t>
            </a:r>
            <a:r>
              <a:rPr lang="fr-FR" sz="2200" b="1" i="0" dirty="0" smtClean="0"/>
              <a:t>questions</a:t>
            </a:r>
          </a:p>
          <a:p>
            <a:pPr marL="342900" lvl="1" indent="-342900" algn="l">
              <a:lnSpc>
                <a:spcPct val="100000"/>
              </a:lnSpc>
              <a:buClr>
                <a:srgbClr val="F39915"/>
              </a:buClr>
              <a:buFont typeface="Symbol"/>
              <a:buChar char="Þ"/>
            </a:pPr>
            <a:endParaRPr lang="fr-FR" sz="2200" b="1" i="0" dirty="0"/>
          </a:p>
          <a:p>
            <a:pPr lvl="1" algn="l">
              <a:lnSpc>
                <a:spcPct val="100000"/>
              </a:lnSpc>
              <a:buClr>
                <a:srgbClr val="F39915"/>
              </a:buClr>
            </a:pPr>
            <a:endParaRPr lang="fr-FR" sz="2200" i="0" kern="0" dirty="0" smtClean="0"/>
          </a:p>
          <a:p>
            <a:pPr lvl="1" algn="l">
              <a:lnSpc>
                <a:spcPct val="100000"/>
              </a:lnSpc>
            </a:pPr>
            <a:endParaRPr lang="fr-FR" sz="2200" i="1" kern="0" dirty="0" smtClean="0"/>
          </a:p>
          <a:p>
            <a:pPr algn="l">
              <a:lnSpc>
                <a:spcPct val="100000"/>
              </a:lnSpc>
              <a:buFont typeface="Arial" panose="020B0604020202020204" pitchFamily="34" charset="0"/>
              <a:buChar char="•"/>
            </a:pPr>
            <a:endParaRPr lang="fr-FR" sz="2200" i="0" kern="0" dirty="0" smtClean="0"/>
          </a:p>
          <a:p>
            <a:pPr lvl="1" algn="l">
              <a:lnSpc>
                <a:spcPct val="100000"/>
              </a:lnSpc>
              <a:buClr>
                <a:srgbClr val="F39915"/>
              </a:buClr>
            </a:pPr>
            <a:endParaRPr lang="fr-FR" sz="2200" i="0" kern="0" dirty="0" smtClean="0"/>
          </a:p>
          <a:p>
            <a:pPr lvl="1" algn="l">
              <a:lnSpc>
                <a:spcPct val="100000"/>
              </a:lnSpc>
              <a:buClr>
                <a:srgbClr val="F39915"/>
              </a:buClr>
            </a:pPr>
            <a:endParaRPr lang="fr-FR" sz="2200" i="0" kern="0" dirty="0" smtClean="0"/>
          </a:p>
          <a:p>
            <a:pPr lvl="1" algn="l">
              <a:lnSpc>
                <a:spcPct val="100000"/>
              </a:lnSpc>
              <a:buClr>
                <a:srgbClr val="F39915"/>
              </a:buClr>
            </a:pPr>
            <a:endParaRPr lang="fr-FR" sz="2200" i="0" kern="0" dirty="0"/>
          </a:p>
        </p:txBody>
      </p:sp>
    </p:spTree>
    <p:extLst>
      <p:ext uri="{BB962C8B-B14F-4D97-AF65-F5344CB8AC3E}">
        <p14:creationId xmlns:p14="http://schemas.microsoft.com/office/powerpoint/2010/main" val="176588260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pPr lvl="1" algn="r"/>
            <a:r>
              <a:rPr lang="fr-FR" sz="1600" i="1" dirty="0" smtClean="0">
                <a:solidFill>
                  <a:schemeClr val="accent2"/>
                </a:solidFill>
              </a:rPr>
              <a:t>Différentes formes de mutualisation</a:t>
            </a:r>
            <a:r>
              <a:rPr lang="fr-FR" sz="1600" i="1" dirty="0">
                <a:solidFill>
                  <a:schemeClr val="accent2"/>
                </a:solidFill>
              </a:rPr>
              <a:t/>
            </a:r>
            <a:br>
              <a:rPr lang="fr-FR" sz="1600" i="1" dirty="0">
                <a:solidFill>
                  <a:schemeClr val="accent2"/>
                </a:solidFill>
              </a:rPr>
            </a:br>
            <a:r>
              <a:rPr lang="fr-FR" sz="1600" i="1" dirty="0" smtClean="0">
                <a:solidFill>
                  <a:schemeClr val="accent2"/>
                </a:solidFill>
              </a:rPr>
              <a:t>Les 4 types de restructuration</a:t>
            </a:r>
            <a:r>
              <a:rPr lang="fr-FR" sz="1600" dirty="0" smtClean="0">
                <a:solidFill>
                  <a:schemeClr val="accent2"/>
                </a:solidFill>
              </a:rPr>
              <a:t/>
            </a:r>
            <a:br>
              <a:rPr lang="fr-FR" sz="1600" dirty="0" smtClean="0">
                <a:solidFill>
                  <a:schemeClr val="accent2"/>
                </a:solidFill>
              </a:rPr>
            </a:br>
            <a:endParaRPr lang="fr-FR" sz="1600" dirty="0">
              <a:solidFill>
                <a:schemeClr val="accent2"/>
              </a:solidFill>
            </a:endParaRPr>
          </a:p>
        </p:txBody>
      </p:sp>
      <p:sp>
        <p:nvSpPr>
          <p:cNvPr id="8" name="Espace réservé du texte 7"/>
          <p:cNvSpPr>
            <a:spLocks noGrp="1"/>
          </p:cNvSpPr>
          <p:nvPr>
            <p:ph type="body" idx="1"/>
          </p:nvPr>
        </p:nvSpPr>
        <p:spPr/>
        <p:txBody>
          <a:bodyPr/>
          <a:lstStyle/>
          <a:p>
            <a:pPr algn="r"/>
            <a:r>
              <a:rPr lang="fr-FR" sz="2800" b="1" dirty="0" smtClean="0"/>
              <a:t>3. Les différentes formes de restructurations</a:t>
            </a:r>
            <a:endParaRPr lang="fr-FR" sz="2800" b="1" dirty="0"/>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11</a:t>
            </a:fld>
            <a:endParaRPr lang="fr-FR"/>
          </a:p>
        </p:txBody>
      </p:sp>
    </p:spTree>
    <p:extLst>
      <p:ext uri="{BB962C8B-B14F-4D97-AF65-F5344CB8AC3E}">
        <p14:creationId xmlns:p14="http://schemas.microsoft.com/office/powerpoint/2010/main" val="2470916088"/>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8183364" cy="561975"/>
          </a:xfrm>
        </p:spPr>
        <p:txBody>
          <a:bodyPr/>
          <a:lstStyle/>
          <a:p>
            <a:pPr algn="l" eaLnBrk="1" hangingPunct="1"/>
            <a:r>
              <a:rPr lang="fr-FR" altLang="fr-FR" sz="2800" dirty="0" smtClean="0"/>
              <a:t>3.1 Différentes formes de mutualisations</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12</a:t>
            </a:fld>
            <a:endParaRPr lang="fr-FR"/>
          </a:p>
        </p:txBody>
      </p:sp>
      <p:sp>
        <p:nvSpPr>
          <p:cNvPr id="2" name="Espace réservé du contenu 1"/>
          <p:cNvSpPr>
            <a:spLocks noGrp="1"/>
          </p:cNvSpPr>
          <p:nvPr>
            <p:ph idx="1"/>
          </p:nvPr>
        </p:nvSpPr>
        <p:spPr>
          <a:xfrm>
            <a:off x="395536" y="1268760"/>
            <a:ext cx="8568952" cy="4536504"/>
          </a:xfrm>
        </p:spPr>
        <p:txBody>
          <a:bodyPr/>
          <a:lstStyle/>
          <a:p>
            <a:pPr algn="l"/>
            <a:r>
              <a:rPr lang="fr-FR" sz="2200" dirty="0" smtClean="0"/>
              <a:t>Mise en commun de moyens</a:t>
            </a:r>
          </a:p>
          <a:p>
            <a:pPr lvl="1" algn="l"/>
            <a:r>
              <a:rPr lang="fr-FR" sz="2200" dirty="0" smtClean="0"/>
              <a:t>Ex : cantine, salle, personnel, pôle administratif, etc.</a:t>
            </a:r>
          </a:p>
          <a:p>
            <a:pPr lvl="1" algn="l"/>
            <a:r>
              <a:rPr lang="fr-FR" sz="2200" dirty="0" smtClean="0"/>
              <a:t>Nécessité d’une convention entre les OGEC</a:t>
            </a:r>
          </a:p>
          <a:p>
            <a:pPr lvl="1" algn="l"/>
            <a:r>
              <a:rPr lang="fr-FR" sz="2200" dirty="0" smtClean="0"/>
              <a:t>Première étape, pour apprendre à se connaître</a:t>
            </a:r>
          </a:p>
          <a:p>
            <a:pPr algn="l"/>
            <a:r>
              <a:rPr lang="fr-FR" sz="2200" dirty="0" smtClean="0"/>
              <a:t>Autres formes de mutualisations : </a:t>
            </a:r>
          </a:p>
          <a:p>
            <a:pPr lvl="1" algn="l"/>
            <a:r>
              <a:rPr lang="fr-FR" sz="2200" dirty="0" smtClean="0"/>
              <a:t>multi salariat </a:t>
            </a:r>
          </a:p>
          <a:p>
            <a:pPr lvl="1" algn="l"/>
            <a:r>
              <a:rPr lang="fr-FR" sz="2200" dirty="0" smtClean="0"/>
              <a:t>groupements employeurs</a:t>
            </a:r>
          </a:p>
          <a:p>
            <a:pPr algn="l"/>
            <a:endParaRPr lang="fr-FR" sz="1800" dirty="0" smtClean="0"/>
          </a:p>
        </p:txBody>
      </p:sp>
    </p:spTree>
    <p:extLst>
      <p:ext uri="{BB962C8B-B14F-4D97-AF65-F5344CB8AC3E}">
        <p14:creationId xmlns:p14="http://schemas.microsoft.com/office/powerpoint/2010/main" val="160124547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13</a:t>
            </a:fld>
            <a:endParaRPr lang="fr-FR"/>
          </a:p>
        </p:txBody>
      </p:sp>
      <p:sp>
        <p:nvSpPr>
          <p:cNvPr id="2" name="Espace réservé du contenu 1"/>
          <p:cNvSpPr>
            <a:spLocks noGrp="1"/>
          </p:cNvSpPr>
          <p:nvPr>
            <p:ph idx="1"/>
          </p:nvPr>
        </p:nvSpPr>
        <p:spPr>
          <a:xfrm>
            <a:off x="395536" y="1196752"/>
            <a:ext cx="8568952" cy="5400600"/>
          </a:xfrm>
        </p:spPr>
        <p:txBody>
          <a:bodyPr/>
          <a:lstStyle/>
          <a:p>
            <a:pPr algn="l"/>
            <a:r>
              <a:rPr lang="fr-FR" sz="2200" b="1" dirty="0" smtClean="0"/>
              <a:t>Zoom sur la mise en commun de personnel OGEC</a:t>
            </a:r>
          </a:p>
          <a:p>
            <a:pPr lvl="1" algn="l"/>
            <a:r>
              <a:rPr lang="fr-FR" sz="2200" dirty="0" smtClean="0"/>
              <a:t>Pratique très encadrée par la loi</a:t>
            </a:r>
          </a:p>
          <a:p>
            <a:pPr lvl="2" algn="l">
              <a:spcBef>
                <a:spcPts val="600"/>
              </a:spcBef>
              <a:spcAft>
                <a:spcPts val="600"/>
              </a:spcAft>
            </a:pPr>
            <a:r>
              <a:rPr lang="fr-FR" dirty="0"/>
              <a:t>Loi </a:t>
            </a:r>
            <a:r>
              <a:rPr lang="fr-FR" dirty="0" err="1"/>
              <a:t>Cherpion</a:t>
            </a:r>
            <a:r>
              <a:rPr lang="fr-FR" dirty="0"/>
              <a:t> n°2011-893 du 28 juillet 2011</a:t>
            </a:r>
          </a:p>
          <a:p>
            <a:pPr lvl="2" algn="l">
              <a:spcBef>
                <a:spcPts val="600"/>
              </a:spcBef>
              <a:spcAft>
                <a:spcPts val="600"/>
              </a:spcAft>
            </a:pPr>
            <a:r>
              <a:rPr lang="fr-FR" dirty="0"/>
              <a:t>Loi n°2012-387 relative à la simplification du droit et à l’allègement des démarches administratives du 22 mars 2012</a:t>
            </a:r>
          </a:p>
          <a:p>
            <a:pPr lvl="1" algn="l"/>
            <a:r>
              <a:rPr lang="fr-FR" sz="2200" dirty="0" smtClean="0"/>
              <a:t>L'opération </a:t>
            </a:r>
            <a:r>
              <a:rPr lang="fr-FR" sz="2200" dirty="0"/>
              <a:t>de prêt de main-d'œuvre ne </a:t>
            </a:r>
            <a:r>
              <a:rPr lang="fr-FR" sz="2200" dirty="0" smtClean="0"/>
              <a:t>doit pas se traduire en profit </a:t>
            </a:r>
            <a:r>
              <a:rPr lang="fr-FR" sz="2200" dirty="0"/>
              <a:t>pour celui qui met du personnel à </a:t>
            </a:r>
            <a:r>
              <a:rPr lang="fr-FR" sz="2200" dirty="0" smtClean="0"/>
              <a:t>disposition.</a:t>
            </a:r>
            <a:endParaRPr lang="fr-FR" sz="2200" dirty="0"/>
          </a:p>
          <a:p>
            <a:pPr lvl="1" algn="l"/>
            <a:r>
              <a:rPr lang="fr-FR" sz="2200" dirty="0" smtClean="0"/>
              <a:t>Facturation de frais de gestion modérés et justifiés</a:t>
            </a:r>
            <a:endParaRPr lang="fr-FR" sz="2200" dirty="0"/>
          </a:p>
          <a:p>
            <a:pPr algn="l">
              <a:buFont typeface="Arial" panose="020B0604020202020204" pitchFamily="34" charset="0"/>
              <a:buChar char="•"/>
            </a:pPr>
            <a:endParaRPr lang="fr-FR" sz="2200" dirty="0"/>
          </a:p>
          <a:p>
            <a:pPr algn="l"/>
            <a:endParaRPr lang="fr-FR" sz="2200" dirty="0" smtClean="0"/>
          </a:p>
          <a:p>
            <a:pPr marL="457200" lvl="1" indent="0" algn="l">
              <a:buNone/>
            </a:pPr>
            <a:endParaRPr lang="fr-FR" sz="2200" dirty="0" smtClean="0"/>
          </a:p>
          <a:p>
            <a:pPr algn="l"/>
            <a:endParaRPr lang="fr-FR" sz="2200" dirty="0" smtClean="0"/>
          </a:p>
        </p:txBody>
      </p:sp>
      <p:sp>
        <p:nvSpPr>
          <p:cNvPr id="7" name="Rectangle 2"/>
          <p:cNvSpPr>
            <a:spLocks noGrp="1" noChangeArrowheads="1"/>
          </p:cNvSpPr>
          <p:nvPr>
            <p:ph type="title"/>
          </p:nvPr>
        </p:nvSpPr>
        <p:spPr>
          <a:xfrm>
            <a:off x="960636" y="226740"/>
            <a:ext cx="8183364" cy="561975"/>
          </a:xfrm>
        </p:spPr>
        <p:txBody>
          <a:bodyPr/>
          <a:lstStyle/>
          <a:p>
            <a:pPr algn="l" eaLnBrk="1" hangingPunct="1"/>
            <a:r>
              <a:rPr lang="fr-FR" altLang="fr-FR" sz="2800" dirty="0" smtClean="0"/>
              <a:t>3.1 Différentes formes de mutualisations</a:t>
            </a:r>
          </a:p>
        </p:txBody>
      </p:sp>
    </p:spTree>
    <p:extLst>
      <p:ext uri="{BB962C8B-B14F-4D97-AF65-F5344CB8AC3E}">
        <p14:creationId xmlns:p14="http://schemas.microsoft.com/office/powerpoint/2010/main" val="4114663151"/>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14</a:t>
            </a:fld>
            <a:endParaRPr lang="fr-FR"/>
          </a:p>
        </p:txBody>
      </p:sp>
      <p:sp>
        <p:nvSpPr>
          <p:cNvPr id="7" name="Espace réservé du contenu 1"/>
          <p:cNvSpPr txBox="1">
            <a:spLocks/>
          </p:cNvSpPr>
          <p:nvPr/>
        </p:nvSpPr>
        <p:spPr bwMode="auto">
          <a:xfrm>
            <a:off x="395536" y="1196752"/>
            <a:ext cx="8280920" cy="4680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spcBef>
                <a:spcPts val="600"/>
              </a:spcBef>
              <a:spcAft>
                <a:spcPts val="600"/>
              </a:spcAft>
            </a:pPr>
            <a:r>
              <a:rPr lang="fr-FR" sz="2200" b="1" i="0" dirty="0"/>
              <a:t>Zoom sur la mise en commun de personnel OGEC</a:t>
            </a:r>
          </a:p>
          <a:p>
            <a:pPr lvl="1" algn="l">
              <a:lnSpc>
                <a:spcPct val="100000"/>
              </a:lnSpc>
              <a:spcBef>
                <a:spcPts val="600"/>
              </a:spcBef>
              <a:spcAft>
                <a:spcPts val="600"/>
              </a:spcAft>
            </a:pPr>
            <a:r>
              <a:rPr lang="fr-FR" sz="2200" i="0" kern="0" dirty="0" smtClean="0"/>
              <a:t>Points de vigilance</a:t>
            </a:r>
          </a:p>
          <a:p>
            <a:pPr lvl="2" algn="l">
              <a:lnSpc>
                <a:spcPct val="100000"/>
              </a:lnSpc>
              <a:spcBef>
                <a:spcPts val="600"/>
              </a:spcBef>
              <a:spcAft>
                <a:spcPts val="600"/>
              </a:spcAft>
            </a:pPr>
            <a:r>
              <a:rPr lang="fr-FR" sz="2000" i="0" kern="0" dirty="0" smtClean="0"/>
              <a:t>Accord du salarié</a:t>
            </a:r>
          </a:p>
          <a:p>
            <a:pPr lvl="2" algn="l">
              <a:lnSpc>
                <a:spcPct val="100000"/>
              </a:lnSpc>
              <a:spcBef>
                <a:spcPts val="600"/>
              </a:spcBef>
              <a:spcAft>
                <a:spcPts val="600"/>
              </a:spcAft>
            </a:pPr>
            <a:r>
              <a:rPr lang="fr-FR" sz="2000" i="0" kern="0" dirty="0" smtClean="0"/>
              <a:t>Rédaction d’une convention entre les OGEC</a:t>
            </a:r>
          </a:p>
          <a:p>
            <a:pPr lvl="2" algn="l">
              <a:lnSpc>
                <a:spcPct val="100000"/>
              </a:lnSpc>
              <a:spcBef>
                <a:spcPts val="600"/>
              </a:spcBef>
              <a:spcAft>
                <a:spcPts val="600"/>
              </a:spcAft>
            </a:pPr>
            <a:r>
              <a:rPr lang="fr-FR" sz="2000" i="0" kern="0" dirty="0" smtClean="0"/>
              <a:t>Prise en charge de l’indemnité de licenciement</a:t>
            </a:r>
          </a:p>
          <a:p>
            <a:pPr lvl="2" algn="l">
              <a:lnSpc>
                <a:spcPct val="100000"/>
              </a:lnSpc>
              <a:spcBef>
                <a:spcPts val="600"/>
              </a:spcBef>
              <a:spcAft>
                <a:spcPts val="600"/>
              </a:spcAft>
            </a:pPr>
            <a:r>
              <a:rPr lang="fr-FR" sz="2000" i="0" kern="0" dirty="0" smtClean="0"/>
              <a:t>Avenant au contrat de travail pour </a:t>
            </a:r>
            <a:r>
              <a:rPr lang="fr-FR" sz="2000" i="0" kern="0" dirty="0"/>
              <a:t>une durée définie (peut être de longue durée pas indéterminée)</a:t>
            </a:r>
          </a:p>
          <a:p>
            <a:pPr lvl="2" algn="l">
              <a:lnSpc>
                <a:spcPct val="100000"/>
              </a:lnSpc>
              <a:spcBef>
                <a:spcPts val="600"/>
              </a:spcBef>
              <a:spcAft>
                <a:spcPts val="600"/>
              </a:spcAft>
            </a:pPr>
            <a:r>
              <a:rPr lang="fr-FR" sz="2000" i="0" kern="0" dirty="0" smtClean="0"/>
              <a:t>Consultation des IRP</a:t>
            </a:r>
          </a:p>
          <a:p>
            <a:pPr lvl="2" algn="l">
              <a:lnSpc>
                <a:spcPct val="100000"/>
              </a:lnSpc>
              <a:spcBef>
                <a:spcPts val="600"/>
              </a:spcBef>
              <a:spcAft>
                <a:spcPts val="600"/>
              </a:spcAft>
            </a:pPr>
            <a:r>
              <a:rPr lang="fr-FR" sz="2000" i="0" kern="0" dirty="0" smtClean="0"/>
              <a:t>Droit au retour du salarié sur le même poste ou équivalent</a:t>
            </a:r>
          </a:p>
          <a:p>
            <a:pPr lvl="2" algn="l">
              <a:lnSpc>
                <a:spcPct val="100000"/>
              </a:lnSpc>
              <a:spcBef>
                <a:spcPts val="600"/>
              </a:spcBef>
              <a:spcAft>
                <a:spcPts val="600"/>
              </a:spcAft>
            </a:pPr>
            <a:r>
              <a:rPr lang="fr-FR" sz="2000" i="0" kern="0" dirty="0" smtClean="0"/>
              <a:t>1 OGEC reste employeur, l’OGEC qui bénéficie de la mise à disposition ne doit pas nécessairement devenir membre de l’OGEC employeur</a:t>
            </a:r>
          </a:p>
          <a:p>
            <a:pPr algn="l">
              <a:lnSpc>
                <a:spcPct val="100000"/>
              </a:lnSpc>
              <a:buFont typeface="Arial" panose="020B0604020202020204" pitchFamily="34" charset="0"/>
              <a:buChar char="•"/>
            </a:pPr>
            <a:endParaRPr lang="fr-FR" sz="2200" i="0" kern="0" dirty="0" smtClean="0"/>
          </a:p>
          <a:p>
            <a:pPr algn="l">
              <a:lnSpc>
                <a:spcPct val="100000"/>
              </a:lnSpc>
              <a:buFont typeface="Arial" panose="020B0604020202020204" pitchFamily="34" charset="0"/>
              <a:buChar char="•"/>
            </a:pPr>
            <a:endParaRPr lang="fr-FR" sz="2200" i="0" kern="0" dirty="0" smtClean="0"/>
          </a:p>
          <a:p>
            <a:pPr marL="457200" lvl="1" indent="0" algn="l">
              <a:lnSpc>
                <a:spcPct val="100000"/>
              </a:lnSpc>
              <a:buFontTx/>
              <a:buNone/>
            </a:pPr>
            <a:endParaRPr lang="fr-FR" sz="2200" i="0" kern="0" dirty="0" smtClean="0"/>
          </a:p>
          <a:p>
            <a:pPr algn="l">
              <a:lnSpc>
                <a:spcPct val="100000"/>
              </a:lnSpc>
            </a:pPr>
            <a:endParaRPr lang="fr-FR" sz="2200" i="0" kern="0" dirty="0" smtClean="0"/>
          </a:p>
        </p:txBody>
      </p:sp>
      <p:pic>
        <p:nvPicPr>
          <p:cNvPr id="2050" name="Picture 2" descr="http://ecoles.ac-rouen.fr/saint-pierre-en-port/images/attenti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4039" y="1693075"/>
            <a:ext cx="888690" cy="79982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a:spLocks noGrp="1" noChangeArrowheads="1"/>
          </p:cNvSpPr>
          <p:nvPr>
            <p:ph type="title"/>
          </p:nvPr>
        </p:nvSpPr>
        <p:spPr>
          <a:xfrm>
            <a:off x="960636" y="226740"/>
            <a:ext cx="8183364" cy="561975"/>
          </a:xfrm>
        </p:spPr>
        <p:txBody>
          <a:bodyPr/>
          <a:lstStyle/>
          <a:p>
            <a:pPr algn="l" eaLnBrk="1" hangingPunct="1"/>
            <a:r>
              <a:rPr lang="fr-FR" altLang="fr-FR" sz="2800" dirty="0" smtClean="0"/>
              <a:t>3.1 Différentes formes de mutualisations</a:t>
            </a:r>
          </a:p>
        </p:txBody>
      </p:sp>
    </p:spTree>
    <p:extLst>
      <p:ext uri="{BB962C8B-B14F-4D97-AF65-F5344CB8AC3E}">
        <p14:creationId xmlns:p14="http://schemas.microsoft.com/office/powerpoint/2010/main" val="4056792298"/>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3.2 Les 4 types de restructuration</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15</a:t>
            </a:fld>
            <a:endParaRPr lang="fr-FR"/>
          </a:p>
        </p:txBody>
      </p:sp>
      <p:sp>
        <p:nvSpPr>
          <p:cNvPr id="2" name="Espace réservé du contenu 1"/>
          <p:cNvSpPr>
            <a:spLocks noGrp="1"/>
          </p:cNvSpPr>
          <p:nvPr>
            <p:ph idx="1"/>
          </p:nvPr>
        </p:nvSpPr>
        <p:spPr>
          <a:xfrm>
            <a:off x="323528" y="2204864"/>
            <a:ext cx="3312368" cy="504056"/>
          </a:xfrm>
        </p:spPr>
        <p:txBody>
          <a:bodyPr/>
          <a:lstStyle/>
          <a:p>
            <a:pPr algn="l"/>
            <a:r>
              <a:rPr lang="fr-FR" sz="2200" dirty="0" smtClean="0"/>
              <a:t>Fusion-absorption</a:t>
            </a:r>
          </a:p>
          <a:p>
            <a:pPr algn="l"/>
            <a:endParaRPr lang="fr-FR" sz="1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7928" y="1412776"/>
            <a:ext cx="2752725"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Espace réservé du contenu 1"/>
          <p:cNvSpPr txBox="1">
            <a:spLocks/>
          </p:cNvSpPr>
          <p:nvPr/>
        </p:nvSpPr>
        <p:spPr bwMode="auto">
          <a:xfrm>
            <a:off x="387325" y="4653136"/>
            <a:ext cx="3312368"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pPr>
            <a:r>
              <a:rPr lang="fr-FR" sz="2200" i="0" kern="0" dirty="0" smtClean="0"/>
              <a:t>Fusion-création</a:t>
            </a:r>
          </a:p>
          <a:p>
            <a:pPr algn="l">
              <a:lnSpc>
                <a:spcPct val="100000"/>
              </a:lnSpc>
            </a:pPr>
            <a:endParaRPr lang="fr-FR" sz="1800" i="0" kern="0" dirty="0" smtClean="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4012654"/>
            <a:ext cx="287655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0108603"/>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3.2 Les 4 types de restructuration</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16</a:t>
            </a:fld>
            <a:endParaRPr lang="fr-F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6915" y="1160351"/>
            <a:ext cx="3476625"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space réservé du contenu 1"/>
          <p:cNvSpPr txBox="1">
            <a:spLocks/>
          </p:cNvSpPr>
          <p:nvPr/>
        </p:nvSpPr>
        <p:spPr bwMode="auto">
          <a:xfrm>
            <a:off x="323526" y="2060848"/>
            <a:ext cx="3620641"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pPr>
            <a:r>
              <a:rPr lang="fr-FR" sz="2200" i="0" kern="0" dirty="0" smtClean="0"/>
              <a:t>Apport partiel d’actif</a:t>
            </a:r>
          </a:p>
          <a:p>
            <a:pPr algn="l">
              <a:lnSpc>
                <a:spcPct val="100000"/>
              </a:lnSpc>
            </a:pPr>
            <a:endParaRPr lang="fr-FR" sz="1800" i="0" kern="0" dirty="0" smtClean="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5478" y="3904084"/>
            <a:ext cx="361950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Espace réservé du contenu 1"/>
          <p:cNvSpPr txBox="1">
            <a:spLocks/>
          </p:cNvSpPr>
          <p:nvPr/>
        </p:nvSpPr>
        <p:spPr bwMode="auto">
          <a:xfrm>
            <a:off x="323528" y="4725144"/>
            <a:ext cx="3620641"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pPr>
            <a:r>
              <a:rPr lang="fr-FR" sz="2200" i="0" kern="0" dirty="0" smtClean="0"/>
              <a:t>Scission</a:t>
            </a:r>
          </a:p>
          <a:p>
            <a:pPr algn="l">
              <a:lnSpc>
                <a:spcPct val="100000"/>
              </a:lnSpc>
            </a:pPr>
            <a:endParaRPr lang="fr-FR" sz="1800" i="0" kern="0" dirty="0" smtClean="0"/>
          </a:p>
        </p:txBody>
      </p:sp>
    </p:spTree>
    <p:extLst>
      <p:ext uri="{BB962C8B-B14F-4D97-AF65-F5344CB8AC3E}">
        <p14:creationId xmlns:p14="http://schemas.microsoft.com/office/powerpoint/2010/main" val="1810448670"/>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endParaRPr lang="fr-FR" dirty="0"/>
          </a:p>
        </p:txBody>
      </p:sp>
      <p:sp>
        <p:nvSpPr>
          <p:cNvPr id="6" name="Espace réservé du texte 5"/>
          <p:cNvSpPr>
            <a:spLocks noGrp="1"/>
          </p:cNvSpPr>
          <p:nvPr>
            <p:ph type="body" idx="1"/>
          </p:nvPr>
        </p:nvSpPr>
        <p:spPr/>
        <p:txBody>
          <a:bodyPr/>
          <a:lstStyle/>
          <a:p>
            <a:pPr lvl="1" algn="r">
              <a:spcBef>
                <a:spcPts val="0"/>
              </a:spcBef>
              <a:spcAft>
                <a:spcPts val="0"/>
              </a:spcAft>
            </a:pPr>
            <a:r>
              <a:rPr lang="fr-FR" sz="2800" b="1" dirty="0" smtClean="0"/>
              <a:t>4.	Les </a:t>
            </a:r>
            <a:r>
              <a:rPr lang="fr-FR" sz="2800" b="1" dirty="0"/>
              <a:t>acteurs </a:t>
            </a:r>
            <a:endParaRPr lang="fr-FR" sz="2800" b="1" dirty="0" smtClean="0"/>
          </a:p>
          <a:p>
            <a:pPr lvl="1" algn="r">
              <a:spcBef>
                <a:spcPts val="0"/>
              </a:spcBef>
              <a:spcAft>
                <a:spcPts val="0"/>
              </a:spcAft>
            </a:pPr>
            <a:r>
              <a:rPr lang="fr-FR" sz="2800" b="1" dirty="0" smtClean="0"/>
              <a:t>d’une </a:t>
            </a:r>
            <a:r>
              <a:rPr lang="fr-FR" sz="2800" b="1" dirty="0"/>
              <a:t>opération de fusion </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17</a:t>
            </a:fld>
            <a:endParaRPr lang="fr-FR"/>
          </a:p>
        </p:txBody>
      </p:sp>
    </p:spTree>
    <p:extLst>
      <p:ext uri="{BB962C8B-B14F-4D97-AF65-F5344CB8AC3E}">
        <p14:creationId xmlns:p14="http://schemas.microsoft.com/office/powerpoint/2010/main" val="3523439876"/>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8183364" cy="561975"/>
          </a:xfrm>
        </p:spPr>
        <p:txBody>
          <a:bodyPr/>
          <a:lstStyle/>
          <a:p>
            <a:pPr algn="l" eaLnBrk="1" hangingPunct="1"/>
            <a:r>
              <a:rPr lang="fr-FR" altLang="fr-FR" sz="2800" dirty="0"/>
              <a:t>4</a:t>
            </a:r>
            <a:r>
              <a:rPr lang="fr-FR" altLang="fr-FR" sz="2800" dirty="0" smtClean="0"/>
              <a:t>. Les acteurs d’une opération de fusion</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18</a:t>
            </a:fld>
            <a:endParaRPr lang="fr-FR"/>
          </a:p>
        </p:txBody>
      </p:sp>
      <p:sp>
        <p:nvSpPr>
          <p:cNvPr id="2" name="Espace réservé du contenu 1"/>
          <p:cNvSpPr>
            <a:spLocks noGrp="1"/>
          </p:cNvSpPr>
          <p:nvPr>
            <p:ph idx="1"/>
          </p:nvPr>
        </p:nvSpPr>
        <p:spPr>
          <a:xfrm>
            <a:off x="395536" y="1268760"/>
            <a:ext cx="8568952" cy="4536504"/>
          </a:xfrm>
        </p:spPr>
        <p:txBody>
          <a:bodyPr/>
          <a:lstStyle/>
          <a:p>
            <a:pPr algn="l">
              <a:spcBef>
                <a:spcPts val="600"/>
              </a:spcBef>
              <a:spcAft>
                <a:spcPts val="0"/>
              </a:spcAft>
            </a:pPr>
            <a:r>
              <a:rPr lang="fr-FR" sz="2200" dirty="0" smtClean="0"/>
              <a:t>Les chefs d’établissements</a:t>
            </a:r>
          </a:p>
          <a:p>
            <a:pPr algn="l">
              <a:spcBef>
                <a:spcPts val="600"/>
              </a:spcBef>
              <a:spcAft>
                <a:spcPts val="0"/>
              </a:spcAft>
            </a:pPr>
            <a:r>
              <a:rPr lang="fr-FR" sz="2200" dirty="0" smtClean="0"/>
              <a:t>Les présidents administrateurs d’OGEC </a:t>
            </a:r>
          </a:p>
          <a:p>
            <a:pPr algn="l">
              <a:spcBef>
                <a:spcPts val="600"/>
              </a:spcBef>
              <a:spcAft>
                <a:spcPts val="0"/>
              </a:spcAft>
            </a:pPr>
            <a:r>
              <a:rPr lang="fr-FR" sz="2200" dirty="0" smtClean="0"/>
              <a:t>Les salariés OGEC et les enseignants</a:t>
            </a:r>
          </a:p>
          <a:p>
            <a:pPr algn="l">
              <a:spcBef>
                <a:spcPts val="600"/>
              </a:spcBef>
              <a:spcAft>
                <a:spcPts val="0"/>
              </a:spcAft>
            </a:pPr>
            <a:r>
              <a:rPr lang="fr-FR" sz="2200" dirty="0"/>
              <a:t>Les représentants du </a:t>
            </a:r>
            <a:r>
              <a:rPr lang="fr-FR" sz="2200" dirty="0" smtClean="0"/>
              <a:t>personnel</a:t>
            </a:r>
            <a:endParaRPr lang="fr-FR" sz="2200" dirty="0">
              <a:solidFill>
                <a:srgbClr val="FF0000"/>
              </a:solidFill>
            </a:endParaRPr>
          </a:p>
          <a:p>
            <a:pPr algn="l">
              <a:spcBef>
                <a:spcPts val="600"/>
              </a:spcBef>
              <a:spcAft>
                <a:spcPts val="0"/>
              </a:spcAft>
            </a:pPr>
            <a:r>
              <a:rPr lang="fr-FR" sz="2200" dirty="0" smtClean="0"/>
              <a:t>Les propriétaires</a:t>
            </a:r>
          </a:p>
          <a:p>
            <a:pPr algn="l">
              <a:spcBef>
                <a:spcPts val="600"/>
              </a:spcBef>
              <a:spcAft>
                <a:spcPts val="0"/>
              </a:spcAft>
            </a:pPr>
            <a:r>
              <a:rPr lang="fr-FR" sz="2200" dirty="0" smtClean="0"/>
              <a:t>Les </a:t>
            </a:r>
            <a:r>
              <a:rPr lang="fr-FR" sz="2200" dirty="0"/>
              <a:t>familles, les </a:t>
            </a:r>
            <a:r>
              <a:rPr lang="fr-FR" sz="2200" dirty="0" smtClean="0"/>
              <a:t>APEL</a:t>
            </a:r>
          </a:p>
          <a:p>
            <a:pPr algn="l">
              <a:spcBef>
                <a:spcPts val="600"/>
              </a:spcBef>
              <a:spcAft>
                <a:spcPts val="0"/>
              </a:spcAft>
            </a:pPr>
            <a:r>
              <a:rPr lang="fr-FR" sz="2200" dirty="0"/>
              <a:t>La tutelle et la direction diocésaine, le CODIEC</a:t>
            </a:r>
          </a:p>
          <a:p>
            <a:pPr algn="l">
              <a:spcBef>
                <a:spcPts val="600"/>
              </a:spcBef>
              <a:spcAft>
                <a:spcPts val="0"/>
              </a:spcAft>
            </a:pPr>
            <a:r>
              <a:rPr lang="fr-FR" sz="2200" dirty="0"/>
              <a:t>UDOGEC, UROGEC</a:t>
            </a:r>
          </a:p>
          <a:p>
            <a:pPr algn="l">
              <a:spcBef>
                <a:spcPts val="600"/>
              </a:spcBef>
              <a:spcAft>
                <a:spcPts val="0"/>
              </a:spcAft>
            </a:pPr>
            <a:r>
              <a:rPr lang="fr-FR" sz="2200" dirty="0" smtClean="0"/>
              <a:t>L’expert-comptable, le comptable, les commissaires aux compte et le commissaire à la fusion</a:t>
            </a:r>
          </a:p>
          <a:p>
            <a:pPr algn="l">
              <a:spcBef>
                <a:spcPts val="600"/>
              </a:spcBef>
              <a:spcAft>
                <a:spcPts val="0"/>
              </a:spcAft>
            </a:pPr>
            <a:endParaRPr lang="fr-FR" sz="2200" dirty="0"/>
          </a:p>
          <a:p>
            <a:pPr algn="l">
              <a:spcBef>
                <a:spcPts val="600"/>
              </a:spcBef>
              <a:spcAft>
                <a:spcPts val="0"/>
              </a:spcAft>
            </a:pPr>
            <a:endParaRPr lang="fr-FR" sz="2200" dirty="0" smtClean="0"/>
          </a:p>
        </p:txBody>
      </p:sp>
    </p:spTree>
    <p:extLst>
      <p:ext uri="{BB962C8B-B14F-4D97-AF65-F5344CB8AC3E}">
        <p14:creationId xmlns:p14="http://schemas.microsoft.com/office/powerpoint/2010/main" val="404618781"/>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endParaRPr lang="fr-FR" dirty="0"/>
          </a:p>
        </p:txBody>
      </p:sp>
      <p:sp>
        <p:nvSpPr>
          <p:cNvPr id="6" name="Espace réservé du texte 5"/>
          <p:cNvSpPr>
            <a:spLocks noGrp="1"/>
          </p:cNvSpPr>
          <p:nvPr>
            <p:ph type="body" idx="1"/>
          </p:nvPr>
        </p:nvSpPr>
        <p:spPr/>
        <p:txBody>
          <a:bodyPr/>
          <a:lstStyle/>
          <a:p>
            <a:pPr marL="971550" lvl="1" indent="-514350" algn="r">
              <a:spcBef>
                <a:spcPts val="0"/>
              </a:spcBef>
              <a:spcAft>
                <a:spcPts val="0"/>
              </a:spcAft>
              <a:buAutoNum type="arabicPeriod" startAt="5"/>
            </a:pPr>
            <a:r>
              <a:rPr lang="fr-FR" sz="2800" b="1" dirty="0" smtClean="0"/>
              <a:t>Les parties prenantes</a:t>
            </a:r>
          </a:p>
          <a:p>
            <a:pPr lvl="1" algn="r">
              <a:spcBef>
                <a:spcPts val="0"/>
              </a:spcBef>
              <a:spcAft>
                <a:spcPts val="0"/>
              </a:spcAft>
            </a:pPr>
            <a:r>
              <a:rPr lang="fr-FR" sz="2800" b="1" dirty="0" smtClean="0"/>
              <a:t>d’une </a:t>
            </a:r>
            <a:r>
              <a:rPr lang="fr-FR" sz="2800" b="1" dirty="0"/>
              <a:t>opération de fusion </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19</a:t>
            </a:fld>
            <a:endParaRPr lang="fr-FR"/>
          </a:p>
        </p:txBody>
      </p:sp>
    </p:spTree>
    <p:extLst>
      <p:ext uri="{BB962C8B-B14F-4D97-AF65-F5344CB8AC3E}">
        <p14:creationId xmlns:p14="http://schemas.microsoft.com/office/powerpoint/2010/main" val="78699586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algn="l"/>
            <a:r>
              <a:rPr lang="fr-FR" dirty="0" smtClean="0"/>
              <a:t>Sommaire</a:t>
            </a:r>
            <a:endParaRPr lang="fr-FR" dirty="0"/>
          </a:p>
        </p:txBody>
      </p:sp>
      <p:sp>
        <p:nvSpPr>
          <p:cNvPr id="6" name="Espace réservé du contenu 5"/>
          <p:cNvSpPr>
            <a:spLocks noGrp="1"/>
          </p:cNvSpPr>
          <p:nvPr>
            <p:ph idx="1"/>
          </p:nvPr>
        </p:nvSpPr>
        <p:spPr/>
        <p:txBody>
          <a:bodyPr/>
          <a:lstStyle/>
          <a:p>
            <a:pPr marL="457200" indent="-457200">
              <a:buFont typeface="+mj-lt"/>
              <a:buAutoNum type="arabicPeriod"/>
            </a:pPr>
            <a:r>
              <a:rPr lang="fr-FR" sz="1800" dirty="0" smtClean="0"/>
              <a:t>Pourquoi </a:t>
            </a:r>
            <a:r>
              <a:rPr lang="fr-FR" sz="1800" dirty="0"/>
              <a:t>se regrouper </a:t>
            </a:r>
            <a:r>
              <a:rPr lang="fr-FR" sz="1800" dirty="0" smtClean="0"/>
              <a:t>?</a:t>
            </a:r>
            <a:r>
              <a:rPr lang="fr-FR" sz="1800" dirty="0"/>
              <a:t>		</a:t>
            </a:r>
            <a:endParaRPr lang="fr-FR" sz="1800" dirty="0" smtClean="0"/>
          </a:p>
          <a:p>
            <a:pPr marL="457200" indent="-457200">
              <a:buFont typeface="+mj-lt"/>
              <a:buAutoNum type="arabicPeriod"/>
            </a:pPr>
            <a:r>
              <a:rPr lang="fr-FR" sz="1800" dirty="0" smtClean="0"/>
              <a:t>Points délicats</a:t>
            </a:r>
            <a:r>
              <a:rPr lang="fr-FR" sz="1800" dirty="0"/>
              <a:t>				</a:t>
            </a:r>
            <a:endParaRPr lang="fr-FR" sz="1800" dirty="0" smtClean="0"/>
          </a:p>
          <a:p>
            <a:pPr marL="457200" indent="-457200">
              <a:buFont typeface="+mj-lt"/>
              <a:buAutoNum type="arabicPeriod"/>
            </a:pPr>
            <a:r>
              <a:rPr lang="fr-FR" sz="1800" dirty="0" smtClean="0"/>
              <a:t>Les </a:t>
            </a:r>
            <a:r>
              <a:rPr lang="fr-FR" sz="1800" dirty="0"/>
              <a:t>différentes formes de </a:t>
            </a:r>
            <a:r>
              <a:rPr lang="fr-FR" sz="1800" dirty="0" smtClean="0"/>
              <a:t>restructuration</a:t>
            </a:r>
            <a:r>
              <a:rPr lang="fr-FR" sz="1800" dirty="0"/>
              <a:t>	</a:t>
            </a:r>
            <a:endParaRPr lang="fr-FR" sz="1800" dirty="0" smtClean="0"/>
          </a:p>
          <a:p>
            <a:pPr marL="457200" indent="-457200">
              <a:buFont typeface="+mj-lt"/>
              <a:buAutoNum type="arabicPeriod"/>
            </a:pPr>
            <a:r>
              <a:rPr lang="fr-FR" sz="1800" dirty="0" smtClean="0"/>
              <a:t>Les </a:t>
            </a:r>
            <a:r>
              <a:rPr lang="fr-FR" sz="1800" dirty="0"/>
              <a:t>acteurs d’une opération de </a:t>
            </a:r>
            <a:r>
              <a:rPr lang="fr-FR" sz="1800" dirty="0" smtClean="0"/>
              <a:t>fusion </a:t>
            </a:r>
          </a:p>
          <a:p>
            <a:pPr marL="457200" indent="-457200">
              <a:buFont typeface="+mj-lt"/>
              <a:buAutoNum type="arabicPeriod"/>
            </a:pPr>
            <a:r>
              <a:rPr lang="fr-FR" sz="1800" dirty="0" smtClean="0"/>
              <a:t>Les parties prenantes d’une opération de fusion 	</a:t>
            </a:r>
          </a:p>
          <a:p>
            <a:pPr marL="457200" indent="-457200">
              <a:buFont typeface="+mj-lt"/>
              <a:buAutoNum type="arabicPeriod"/>
            </a:pPr>
            <a:r>
              <a:rPr lang="fr-FR" sz="1800" dirty="0" smtClean="0"/>
              <a:t>Déroulement </a:t>
            </a:r>
            <a:r>
              <a:rPr lang="fr-FR" sz="1800" dirty="0"/>
              <a:t>des opérations / méthodologie pour conduire une fusion 	</a:t>
            </a:r>
            <a:endParaRPr lang="fr-FR" sz="1800" dirty="0" smtClean="0"/>
          </a:p>
          <a:p>
            <a:pPr marL="457200" indent="-457200">
              <a:buFont typeface="+mj-lt"/>
              <a:buAutoNum type="arabicPeriod"/>
            </a:pPr>
            <a:r>
              <a:rPr lang="fr-FR" sz="1800" dirty="0" smtClean="0"/>
              <a:t>Nouvelle </a:t>
            </a:r>
            <a:r>
              <a:rPr lang="fr-FR" sz="1800" dirty="0"/>
              <a:t>réglementation des opérations de restructuration entre associations </a:t>
            </a:r>
          </a:p>
          <a:p>
            <a:pPr marL="457200" indent="-457200">
              <a:buFont typeface="+mj-lt"/>
              <a:buAutoNum type="arabicPeriod"/>
            </a:pPr>
            <a:r>
              <a:rPr lang="fr-FR" sz="1800" dirty="0" smtClean="0"/>
              <a:t>Facteurs </a:t>
            </a:r>
            <a:r>
              <a:rPr lang="fr-FR" sz="1800" dirty="0"/>
              <a:t>clé de succès  	</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2</a:t>
            </a:fld>
            <a:endParaRPr lang="fr-FR"/>
          </a:p>
        </p:txBody>
      </p:sp>
    </p:spTree>
    <p:extLst>
      <p:ext uri="{BB962C8B-B14F-4D97-AF65-F5344CB8AC3E}">
        <p14:creationId xmlns:p14="http://schemas.microsoft.com/office/powerpoint/2010/main" val="98722911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6664" y="226740"/>
            <a:ext cx="8177336" cy="561975"/>
          </a:xfrm>
        </p:spPr>
        <p:txBody>
          <a:bodyPr/>
          <a:lstStyle/>
          <a:p>
            <a:pPr algn="l" eaLnBrk="1" hangingPunct="1"/>
            <a:r>
              <a:rPr lang="fr-FR" altLang="fr-FR" sz="2800" dirty="0"/>
              <a:t>5</a:t>
            </a:r>
            <a:r>
              <a:rPr lang="fr-FR" altLang="fr-FR" sz="2800" dirty="0" smtClean="0"/>
              <a:t>. Les parties prenantes d’une opération de fusion</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20</a:t>
            </a:fld>
            <a:endParaRPr lang="fr-FR"/>
          </a:p>
        </p:txBody>
      </p:sp>
      <p:sp>
        <p:nvSpPr>
          <p:cNvPr id="2" name="Espace réservé du contenu 1"/>
          <p:cNvSpPr>
            <a:spLocks noGrp="1"/>
          </p:cNvSpPr>
          <p:nvPr>
            <p:ph idx="1"/>
          </p:nvPr>
        </p:nvSpPr>
        <p:spPr>
          <a:xfrm>
            <a:off x="395536" y="1268760"/>
            <a:ext cx="8928992" cy="4536504"/>
          </a:xfrm>
        </p:spPr>
        <p:txBody>
          <a:bodyPr/>
          <a:lstStyle/>
          <a:p>
            <a:pPr algn="l">
              <a:spcBef>
                <a:spcPts val="600"/>
              </a:spcBef>
              <a:spcAft>
                <a:spcPts val="0"/>
              </a:spcAft>
            </a:pPr>
            <a:r>
              <a:rPr lang="fr-FR" sz="2200" dirty="0" smtClean="0"/>
              <a:t>Les collectivités territoriales</a:t>
            </a:r>
          </a:p>
          <a:p>
            <a:pPr algn="l">
              <a:spcBef>
                <a:spcPts val="600"/>
              </a:spcBef>
              <a:spcAft>
                <a:spcPts val="0"/>
              </a:spcAft>
            </a:pPr>
            <a:r>
              <a:rPr lang="fr-FR" sz="2200" dirty="0" smtClean="0"/>
              <a:t>Le rectorat</a:t>
            </a:r>
          </a:p>
          <a:p>
            <a:pPr algn="l">
              <a:spcBef>
                <a:spcPts val="600"/>
              </a:spcBef>
              <a:spcAft>
                <a:spcPts val="0"/>
              </a:spcAft>
            </a:pPr>
            <a:r>
              <a:rPr lang="fr-FR" sz="2200" dirty="0" smtClean="0"/>
              <a:t>La préfecture</a:t>
            </a:r>
          </a:p>
          <a:p>
            <a:pPr algn="l">
              <a:spcBef>
                <a:spcPts val="600"/>
              </a:spcBef>
              <a:spcAft>
                <a:spcPts val="0"/>
              </a:spcAft>
            </a:pPr>
            <a:r>
              <a:rPr lang="fr-FR" sz="2200" dirty="0" smtClean="0"/>
              <a:t>Les fournisseurs (ex : assureurs, sociétés de service, etc.)</a:t>
            </a:r>
          </a:p>
          <a:p>
            <a:pPr algn="l">
              <a:spcBef>
                <a:spcPts val="600"/>
              </a:spcBef>
              <a:spcAft>
                <a:spcPts val="0"/>
              </a:spcAft>
            </a:pPr>
            <a:r>
              <a:rPr lang="fr-FR" sz="2200" dirty="0" smtClean="0"/>
              <a:t>Les banques </a:t>
            </a:r>
          </a:p>
          <a:p>
            <a:pPr algn="l">
              <a:spcBef>
                <a:spcPts val="600"/>
              </a:spcBef>
              <a:spcAft>
                <a:spcPts val="0"/>
              </a:spcAft>
            </a:pPr>
            <a:r>
              <a:rPr lang="fr-FR" sz="2200" dirty="0" smtClean="0"/>
              <a:t>Les organismes sociaux (URSSAF)</a:t>
            </a:r>
          </a:p>
          <a:p>
            <a:pPr algn="l">
              <a:spcBef>
                <a:spcPts val="600"/>
              </a:spcBef>
              <a:spcAft>
                <a:spcPts val="0"/>
              </a:spcAft>
            </a:pPr>
            <a:r>
              <a:rPr lang="fr-FR" sz="2200" dirty="0" smtClean="0"/>
              <a:t>L’administration fiscale (taxe sur les salaires, impôts sur les produits financiers)</a:t>
            </a:r>
          </a:p>
          <a:p>
            <a:pPr algn="l">
              <a:spcBef>
                <a:spcPts val="600"/>
              </a:spcBef>
              <a:spcAft>
                <a:spcPts val="0"/>
              </a:spcAft>
            </a:pPr>
            <a:r>
              <a:rPr lang="fr-FR" sz="2200" dirty="0" smtClean="0"/>
              <a:t>Les organismes de protection sociale complémentaire (mutuelle, prévoyance) </a:t>
            </a:r>
          </a:p>
          <a:p>
            <a:pPr algn="l">
              <a:spcBef>
                <a:spcPts val="600"/>
              </a:spcBef>
              <a:spcAft>
                <a:spcPts val="0"/>
              </a:spcAft>
            </a:pPr>
            <a:r>
              <a:rPr lang="fr-FR" sz="2200" dirty="0" smtClean="0"/>
              <a:t>L’INSEE</a:t>
            </a:r>
          </a:p>
          <a:p>
            <a:pPr algn="l">
              <a:spcBef>
                <a:spcPts val="600"/>
              </a:spcBef>
              <a:spcAft>
                <a:spcPts val="0"/>
              </a:spcAft>
            </a:pPr>
            <a:r>
              <a:rPr lang="fr-FR" sz="2200" dirty="0" smtClean="0"/>
              <a:t>Pôle Emploi		</a:t>
            </a:r>
            <a:endParaRPr lang="fr-FR" sz="2200" dirty="0"/>
          </a:p>
        </p:txBody>
      </p:sp>
    </p:spTree>
    <p:extLst>
      <p:ext uri="{BB962C8B-B14F-4D97-AF65-F5344CB8AC3E}">
        <p14:creationId xmlns:p14="http://schemas.microsoft.com/office/powerpoint/2010/main" val="3094450270"/>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algn="r"/>
            <a:r>
              <a:rPr lang="fr-FR" sz="1600" b="0" i="1" cap="none" dirty="0" smtClean="0">
                <a:solidFill>
                  <a:schemeClr val="accent6"/>
                </a:solidFill>
              </a:rPr>
              <a:t>Synthèse des opérations</a:t>
            </a:r>
            <a:br>
              <a:rPr lang="fr-FR" sz="1600" b="0" i="1" cap="none" dirty="0" smtClean="0">
                <a:solidFill>
                  <a:schemeClr val="accent6"/>
                </a:solidFill>
              </a:rPr>
            </a:br>
            <a:r>
              <a:rPr lang="fr-FR" sz="1600" b="0" i="1" cap="none" dirty="0" smtClean="0">
                <a:solidFill>
                  <a:schemeClr val="accent6"/>
                </a:solidFill>
              </a:rPr>
              <a:t>Opportunités et Etude stratégique</a:t>
            </a:r>
            <a:br>
              <a:rPr lang="fr-FR" sz="1600" b="0" i="1" cap="none" dirty="0" smtClean="0">
                <a:solidFill>
                  <a:schemeClr val="accent6"/>
                </a:solidFill>
              </a:rPr>
            </a:br>
            <a:r>
              <a:rPr lang="fr-FR" sz="1600" b="0" i="1" cap="none" dirty="0" smtClean="0">
                <a:solidFill>
                  <a:schemeClr val="accent6"/>
                </a:solidFill>
              </a:rPr>
              <a:t>Analyse technique sur les aspects sociaux et fiscaux </a:t>
            </a:r>
            <a:br>
              <a:rPr lang="fr-FR" sz="1600" b="0" i="1" cap="none" dirty="0" smtClean="0">
                <a:solidFill>
                  <a:schemeClr val="accent6"/>
                </a:solidFill>
              </a:rPr>
            </a:br>
            <a:r>
              <a:rPr lang="fr-FR" sz="1600" b="0" i="1" cap="none" dirty="0" smtClean="0">
                <a:solidFill>
                  <a:schemeClr val="accent6"/>
                </a:solidFill>
              </a:rPr>
              <a:t>Calendrier de opérations</a:t>
            </a:r>
            <a:br>
              <a:rPr lang="fr-FR" sz="1600" b="0" i="1" cap="none" dirty="0" smtClean="0">
                <a:solidFill>
                  <a:schemeClr val="accent6"/>
                </a:solidFill>
              </a:rPr>
            </a:br>
            <a:r>
              <a:rPr lang="fr-FR" sz="1600" b="0" i="1" cap="none" dirty="0" smtClean="0">
                <a:solidFill>
                  <a:schemeClr val="accent6"/>
                </a:solidFill>
              </a:rPr>
              <a:t>Rédaction du traité de fusion</a:t>
            </a:r>
            <a:endParaRPr lang="fr-FR" sz="1600" b="0" i="1" cap="none" dirty="0">
              <a:solidFill>
                <a:schemeClr val="accent6"/>
              </a:solidFill>
            </a:endParaRPr>
          </a:p>
        </p:txBody>
      </p:sp>
      <p:sp>
        <p:nvSpPr>
          <p:cNvPr id="6" name="Espace réservé du texte 5"/>
          <p:cNvSpPr>
            <a:spLocks noGrp="1"/>
          </p:cNvSpPr>
          <p:nvPr>
            <p:ph type="body" idx="1"/>
          </p:nvPr>
        </p:nvSpPr>
        <p:spPr/>
        <p:txBody>
          <a:bodyPr/>
          <a:lstStyle/>
          <a:p>
            <a:pPr lvl="1" algn="r">
              <a:spcBef>
                <a:spcPts val="0"/>
              </a:spcBef>
              <a:spcAft>
                <a:spcPts val="0"/>
              </a:spcAft>
            </a:pPr>
            <a:r>
              <a:rPr lang="fr-FR" sz="2800" b="1" dirty="0" smtClean="0"/>
              <a:t>6. Déroulement des opérations</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21</a:t>
            </a:fld>
            <a:endParaRPr lang="fr-FR"/>
          </a:p>
        </p:txBody>
      </p:sp>
    </p:spTree>
    <p:extLst>
      <p:ext uri="{BB962C8B-B14F-4D97-AF65-F5344CB8AC3E}">
        <p14:creationId xmlns:p14="http://schemas.microsoft.com/office/powerpoint/2010/main" val="3487278471"/>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6.1 </a:t>
            </a:r>
            <a:r>
              <a:rPr lang="fr-FR" altLang="fr-FR" sz="2800" dirty="0"/>
              <a:t>Synthèse des opérations </a:t>
            </a:r>
            <a:endParaRPr lang="fr-FR" altLang="fr-FR" sz="2800" dirty="0" smtClean="0"/>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22</a:t>
            </a:fld>
            <a:endParaRPr lang="fr-FR"/>
          </a:p>
        </p:txBody>
      </p:sp>
      <p:graphicFrame>
        <p:nvGraphicFramePr>
          <p:cNvPr id="5" name="Diagramme 4"/>
          <p:cNvGraphicFramePr/>
          <p:nvPr>
            <p:extLst>
              <p:ext uri="{D42A27DB-BD31-4B8C-83A1-F6EECF244321}">
                <p14:modId xmlns:p14="http://schemas.microsoft.com/office/powerpoint/2010/main" val="2009780962"/>
              </p:ext>
            </p:extLst>
          </p:nvPr>
        </p:nvGraphicFramePr>
        <p:xfrm>
          <a:off x="72008" y="1052736"/>
          <a:ext cx="9071992"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oneTexte 1"/>
          <p:cNvSpPr txBox="1"/>
          <p:nvPr/>
        </p:nvSpPr>
        <p:spPr>
          <a:xfrm>
            <a:off x="467544" y="1556792"/>
            <a:ext cx="4032448" cy="415498"/>
          </a:xfrm>
          <a:prstGeom prst="rect">
            <a:avLst/>
          </a:prstGeom>
          <a:noFill/>
        </p:spPr>
        <p:txBody>
          <a:bodyPr wrap="square" rtlCol="0">
            <a:spAutoFit/>
          </a:bodyPr>
          <a:lstStyle/>
          <a:p>
            <a:r>
              <a:rPr lang="fr-FR" sz="1400" b="1" dirty="0" smtClean="0"/>
              <a:t>COMMUNICATION TOUT AU LONG DU PROJET DE FUSION</a:t>
            </a:r>
            <a:endParaRPr lang="fr-FR" sz="1400" b="1" dirty="0"/>
          </a:p>
        </p:txBody>
      </p:sp>
      <p:sp>
        <p:nvSpPr>
          <p:cNvPr id="3" name="ZoneTexte 2"/>
          <p:cNvSpPr txBox="1"/>
          <p:nvPr/>
        </p:nvSpPr>
        <p:spPr>
          <a:xfrm>
            <a:off x="755576" y="2132856"/>
            <a:ext cx="3096344" cy="253916"/>
          </a:xfrm>
          <a:prstGeom prst="rect">
            <a:avLst/>
          </a:prstGeom>
          <a:noFill/>
        </p:spPr>
        <p:txBody>
          <a:bodyPr wrap="square" rtlCol="0">
            <a:spAutoFit/>
          </a:bodyPr>
          <a:lstStyle>
            <a:defPPr>
              <a:defRPr lang="fr-FR"/>
            </a:defPPr>
            <a:lvl1pPr>
              <a:defRPr sz="1400" b="1"/>
            </a:lvl1pPr>
          </a:lstStyle>
          <a:p>
            <a:r>
              <a:rPr lang="fr-FR" dirty="0"/>
              <a:t>COMPTER 1 </a:t>
            </a:r>
            <a:r>
              <a:rPr lang="fr-FR" dirty="0" smtClean="0"/>
              <a:t>AN ENVIRON</a:t>
            </a:r>
            <a:endParaRPr lang="fr-FR" dirty="0"/>
          </a:p>
        </p:txBody>
      </p:sp>
    </p:spTree>
    <p:extLst>
      <p:ext uri="{BB962C8B-B14F-4D97-AF65-F5344CB8AC3E}">
        <p14:creationId xmlns:p14="http://schemas.microsoft.com/office/powerpoint/2010/main" val="3728527528"/>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8183364" cy="561975"/>
          </a:xfrm>
        </p:spPr>
        <p:txBody>
          <a:bodyPr/>
          <a:lstStyle/>
          <a:p>
            <a:pPr algn="l" eaLnBrk="1" hangingPunct="1"/>
            <a:r>
              <a:rPr lang="fr-FR" altLang="fr-FR" sz="2800" dirty="0"/>
              <a:t>6</a:t>
            </a:r>
            <a:r>
              <a:rPr lang="fr-FR" altLang="fr-FR" sz="2800" dirty="0" smtClean="0"/>
              <a:t>.2 Opportunités &amp; étude stratégique</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23</a:t>
            </a:fld>
            <a:endParaRPr lang="fr-FR"/>
          </a:p>
        </p:txBody>
      </p:sp>
      <p:sp>
        <p:nvSpPr>
          <p:cNvPr id="2" name="Espace réservé du contenu 1"/>
          <p:cNvSpPr>
            <a:spLocks noGrp="1"/>
          </p:cNvSpPr>
          <p:nvPr>
            <p:ph idx="1"/>
          </p:nvPr>
        </p:nvSpPr>
        <p:spPr>
          <a:xfrm>
            <a:off x="395536" y="1268760"/>
            <a:ext cx="8568952" cy="4536504"/>
          </a:xfrm>
        </p:spPr>
        <p:txBody>
          <a:bodyPr/>
          <a:lstStyle/>
          <a:p>
            <a:pPr algn="l"/>
            <a:r>
              <a:rPr lang="fr-FR" sz="2200" dirty="0" smtClean="0"/>
              <a:t>Réalisation d’une étude stratégique </a:t>
            </a:r>
          </a:p>
          <a:p>
            <a:pPr lvl="1" algn="l"/>
            <a:r>
              <a:rPr lang="fr-FR" sz="2200" dirty="0" smtClean="0"/>
              <a:t>Travail sur opportunité/faisabilité</a:t>
            </a:r>
          </a:p>
          <a:p>
            <a:pPr lvl="1" algn="l"/>
            <a:r>
              <a:rPr lang="fr-FR" sz="2200" dirty="0" smtClean="0"/>
              <a:t>Evaluation des risques de l’opération</a:t>
            </a:r>
          </a:p>
          <a:p>
            <a:pPr algn="l"/>
            <a:r>
              <a:rPr lang="fr-FR" sz="2200" dirty="0" smtClean="0"/>
              <a:t>Définition d’un nouveau projet pédagogique COMMUN</a:t>
            </a:r>
            <a:endParaRPr lang="fr-FR" sz="2200" dirty="0"/>
          </a:p>
          <a:p>
            <a:pPr lvl="1" algn="l"/>
            <a:r>
              <a:rPr lang="fr-FR" sz="2200" dirty="0" smtClean="0"/>
              <a:t>Construire une vision partagée : indispensable pour une fusion dans la durée</a:t>
            </a:r>
          </a:p>
          <a:p>
            <a:pPr lvl="1" algn="l"/>
            <a:r>
              <a:rPr lang="fr-FR" sz="2200" dirty="0" smtClean="0"/>
              <a:t>Impulsion de la tutelle</a:t>
            </a:r>
          </a:p>
          <a:p>
            <a:pPr algn="l"/>
            <a:r>
              <a:rPr lang="fr-FR" sz="2200" dirty="0" smtClean="0"/>
              <a:t>Création d’un comité de pilotage dirigé par un chef de projet (ex : chef d’établissement coordinateur)</a:t>
            </a:r>
          </a:p>
        </p:txBody>
      </p:sp>
    </p:spTree>
    <p:extLst>
      <p:ext uri="{BB962C8B-B14F-4D97-AF65-F5344CB8AC3E}">
        <p14:creationId xmlns:p14="http://schemas.microsoft.com/office/powerpoint/2010/main" val="3346951165"/>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a:t>6</a:t>
            </a:r>
            <a:r>
              <a:rPr lang="fr-FR" altLang="fr-FR" sz="2800" dirty="0" smtClean="0"/>
              <a:t>.21 Sur le plan économique</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24</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819646706"/>
              </p:ext>
            </p:extLst>
          </p:nvPr>
        </p:nvGraphicFramePr>
        <p:xfrm>
          <a:off x="251520" y="1169888"/>
          <a:ext cx="8496944" cy="5125720"/>
        </p:xfrm>
        <a:graphic>
          <a:graphicData uri="http://schemas.openxmlformats.org/drawingml/2006/table">
            <a:tbl>
              <a:tblPr firstRow="1" bandRow="1">
                <a:tableStyleId>{5C22544A-7EE6-4342-B048-85BDC9FD1C3A}</a:tableStyleId>
              </a:tblPr>
              <a:tblGrid>
                <a:gridCol w="4464496"/>
                <a:gridCol w="4032448"/>
              </a:tblGrid>
              <a:tr h="370840">
                <a:tc>
                  <a:txBody>
                    <a:bodyPr/>
                    <a:lstStyle/>
                    <a:p>
                      <a:r>
                        <a:rPr lang="fr-FR" dirty="0" smtClean="0"/>
                        <a:t>Opportunités</a:t>
                      </a:r>
                      <a:endParaRPr lang="fr-FR" dirty="0"/>
                    </a:p>
                  </a:txBody>
                  <a:tcPr/>
                </a:tc>
                <a:tc>
                  <a:txBody>
                    <a:bodyPr/>
                    <a:lstStyle/>
                    <a:p>
                      <a:r>
                        <a:rPr lang="fr-FR" dirty="0" smtClean="0"/>
                        <a:t>Risques</a:t>
                      </a:r>
                      <a:endParaRPr lang="fr-FR" dirty="0"/>
                    </a:p>
                  </a:txBody>
                  <a:tcPr/>
                </a:tc>
              </a:tr>
              <a:tr h="370840">
                <a:tc>
                  <a:txBody>
                    <a:bodyPr/>
                    <a:lstStyle/>
                    <a:p>
                      <a:pPr marL="285750" indent="-285750">
                        <a:buFont typeface="Arial" panose="020B0604020202020204" pitchFamily="34" charset="0"/>
                        <a:buChar char="•"/>
                      </a:pPr>
                      <a:r>
                        <a:rPr lang="fr-FR" dirty="0" smtClean="0"/>
                        <a:t>Identifier et</a:t>
                      </a:r>
                      <a:r>
                        <a:rPr lang="fr-FR" baseline="0" dirty="0" smtClean="0"/>
                        <a:t> chiffrer les économies de coûts (plus ou moins rapides)</a:t>
                      </a:r>
                    </a:p>
                    <a:p>
                      <a:pPr marL="285750" indent="-285750">
                        <a:buFont typeface="Arial" panose="020B0604020202020204" pitchFamily="34" charset="0"/>
                        <a:buChar char="•"/>
                      </a:pPr>
                      <a:r>
                        <a:rPr lang="fr-FR" baseline="0" dirty="0" smtClean="0"/>
                        <a:t>La gestion quotidienne de l’établissement sera-t-elle plus simple ?</a:t>
                      </a:r>
                    </a:p>
                    <a:p>
                      <a:pPr marL="285750" indent="-285750">
                        <a:buFont typeface="Arial" panose="020B0604020202020204" pitchFamily="34" charset="0"/>
                        <a:buChar char="•"/>
                      </a:pPr>
                      <a:r>
                        <a:rPr lang="fr-FR" baseline="0" dirty="0" smtClean="0"/>
                        <a:t>Un gain d’élèves semble-t-il envisageable ?</a:t>
                      </a:r>
                    </a:p>
                    <a:p>
                      <a:pPr marL="285750" indent="-285750">
                        <a:buFont typeface="Arial" panose="020B0604020202020204" pitchFamily="34" charset="0"/>
                        <a:buChar char="•"/>
                      </a:pPr>
                      <a:r>
                        <a:rPr lang="fr-FR" baseline="0" dirty="0" smtClean="0"/>
                        <a:t>Economies d’échelle sur les prestataires extérieurs</a:t>
                      </a:r>
                    </a:p>
                    <a:p>
                      <a:pPr marL="285750" indent="-285750">
                        <a:buFont typeface="Arial" panose="020B0604020202020204" pitchFamily="34" charset="0"/>
                        <a:buChar char="•"/>
                      </a:pPr>
                      <a:r>
                        <a:rPr lang="fr-FR" baseline="0" dirty="0" smtClean="0"/>
                        <a:t>Revoir l’organisation des systèmes d’information</a:t>
                      </a:r>
                    </a:p>
                    <a:p>
                      <a:pPr marL="285750" indent="-285750">
                        <a:buFont typeface="Arial" panose="020B0604020202020204" pitchFamily="34" charset="0"/>
                        <a:buChar char="•"/>
                      </a:pPr>
                      <a:r>
                        <a:rPr lang="fr-FR" baseline="0" dirty="0" smtClean="0"/>
                        <a:t>Centralisation de la gestion comptable (paie, facturation familles) ?</a:t>
                      </a:r>
                    </a:p>
                    <a:p>
                      <a:pPr marL="285750" indent="-285750">
                        <a:buFont typeface="Arial" panose="020B0604020202020204" pitchFamily="34" charset="0"/>
                        <a:buChar char="•"/>
                      </a:pPr>
                      <a:r>
                        <a:rPr lang="fr-FR" b="1" baseline="0" dirty="0" smtClean="0"/>
                        <a:t>Réalisation d’un budget prévisionnel et d’un plan à 5 ans</a:t>
                      </a:r>
                    </a:p>
                  </a:txBody>
                  <a:tcPr/>
                </a:tc>
                <a:tc>
                  <a:txBody>
                    <a:bodyPr/>
                    <a:lstStyle/>
                    <a:p>
                      <a:pPr marL="285750" indent="-285750">
                        <a:buFont typeface="Arial" panose="020B0604020202020204" pitchFamily="34" charset="0"/>
                        <a:buChar char="•"/>
                      </a:pPr>
                      <a:r>
                        <a:rPr lang="fr-FR" dirty="0" smtClean="0"/>
                        <a:t>Coûts supplémentaires liés</a:t>
                      </a:r>
                      <a:r>
                        <a:rPr lang="fr-FR" baseline="0" dirty="0" smtClean="0"/>
                        <a:t> :</a:t>
                      </a:r>
                    </a:p>
                    <a:p>
                      <a:pPr marL="742950" lvl="1" indent="-285750">
                        <a:buFont typeface="Wingdings" panose="05000000000000000000" pitchFamily="2" charset="2"/>
                        <a:buChar char="ü"/>
                      </a:pPr>
                      <a:r>
                        <a:rPr lang="fr-FR" baseline="0" dirty="0" smtClean="0"/>
                        <a:t>aux effets de seuil (coûts directs ou induits)</a:t>
                      </a:r>
                    </a:p>
                    <a:p>
                      <a:pPr marL="742950" lvl="1" indent="-285750">
                        <a:buFont typeface="Wingdings" panose="05000000000000000000" pitchFamily="2" charset="2"/>
                        <a:buChar char="ü"/>
                      </a:pPr>
                      <a:r>
                        <a:rPr lang="fr-FR" baseline="0" dirty="0" smtClean="0"/>
                        <a:t>à l’alignement des avantages sociaux</a:t>
                      </a:r>
                    </a:p>
                    <a:p>
                      <a:pPr marL="742950" lvl="1" indent="-285750">
                        <a:buFont typeface="Wingdings" panose="05000000000000000000" pitchFamily="2" charset="2"/>
                        <a:buChar char="ü"/>
                      </a:pPr>
                      <a:r>
                        <a:rPr lang="fr-FR" baseline="0" dirty="0" smtClean="0"/>
                        <a:t>aux frais de déplacement et de coordination des établissements</a:t>
                      </a:r>
                    </a:p>
                    <a:p>
                      <a:pPr marL="742950" lvl="1" indent="-285750">
                        <a:buFont typeface="Wingdings" panose="05000000000000000000" pitchFamily="2" charset="2"/>
                        <a:buChar char="ü"/>
                      </a:pPr>
                      <a:r>
                        <a:rPr lang="fr-FR" baseline="0" dirty="0" smtClean="0"/>
                        <a:t>au nombre de points à attribuer au CE et ses adjoints</a:t>
                      </a:r>
                    </a:p>
                    <a:p>
                      <a:pPr marL="285750" indent="-285750">
                        <a:buFont typeface="Arial" panose="020B0604020202020204" pitchFamily="34" charset="0"/>
                        <a:buChar char="•"/>
                      </a:pPr>
                      <a:r>
                        <a:rPr lang="fr-FR" baseline="0" dirty="0" smtClean="0"/>
                        <a:t>Frais liés à la fusion (ex: mutation immobilière, commissaire aux apports)</a:t>
                      </a:r>
                    </a:p>
                    <a:p>
                      <a:pPr marL="285750" indent="-285750">
                        <a:buFont typeface="Arial" panose="020B0604020202020204" pitchFamily="34" charset="0"/>
                        <a:buChar char="•"/>
                      </a:pPr>
                      <a:r>
                        <a:rPr lang="fr-FR" baseline="0" dirty="0" smtClean="0"/>
                        <a:t>Coûts liés à la suppression des numéros RNE (avantages ou inconvénients)</a:t>
                      </a:r>
                    </a:p>
                  </a:txBody>
                  <a:tcPr/>
                </a:tc>
              </a:tr>
            </a:tbl>
          </a:graphicData>
        </a:graphic>
      </p:graphicFrame>
    </p:spTree>
    <p:extLst>
      <p:ext uri="{BB962C8B-B14F-4D97-AF65-F5344CB8AC3E}">
        <p14:creationId xmlns:p14="http://schemas.microsoft.com/office/powerpoint/2010/main" val="100222707"/>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6.22 Sur le plan social</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25</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1196877765"/>
              </p:ext>
            </p:extLst>
          </p:nvPr>
        </p:nvGraphicFramePr>
        <p:xfrm>
          <a:off x="467544" y="1289928"/>
          <a:ext cx="8280920" cy="3479800"/>
        </p:xfrm>
        <a:graphic>
          <a:graphicData uri="http://schemas.openxmlformats.org/drawingml/2006/table">
            <a:tbl>
              <a:tblPr firstRow="1" bandRow="1">
                <a:tableStyleId>{5C22544A-7EE6-4342-B048-85BDC9FD1C3A}</a:tableStyleId>
              </a:tblPr>
              <a:tblGrid>
                <a:gridCol w="4140460"/>
                <a:gridCol w="4140460"/>
              </a:tblGrid>
              <a:tr h="370840">
                <a:tc>
                  <a:txBody>
                    <a:bodyPr/>
                    <a:lstStyle/>
                    <a:p>
                      <a:r>
                        <a:rPr lang="fr-FR" dirty="0" smtClean="0"/>
                        <a:t>Opportunités</a:t>
                      </a:r>
                      <a:endParaRPr lang="fr-FR" dirty="0"/>
                    </a:p>
                  </a:txBody>
                  <a:tcPr/>
                </a:tc>
                <a:tc>
                  <a:txBody>
                    <a:bodyPr/>
                    <a:lstStyle/>
                    <a:p>
                      <a:r>
                        <a:rPr lang="fr-FR" dirty="0" smtClean="0"/>
                        <a:t>Risques</a:t>
                      </a:r>
                      <a:endParaRPr lang="fr-FR" dirty="0"/>
                    </a:p>
                  </a:txBody>
                  <a:tcPr/>
                </a:tc>
              </a:tr>
              <a:tr h="370840">
                <a:tc>
                  <a:txBody>
                    <a:bodyPr/>
                    <a:lstStyle/>
                    <a:p>
                      <a:pPr marL="285750" indent="-285750">
                        <a:buFont typeface="Arial" panose="020B0604020202020204" pitchFamily="34" charset="0"/>
                        <a:buChar char="•"/>
                      </a:pPr>
                      <a:r>
                        <a:rPr lang="fr-FR" baseline="0" dirty="0" smtClean="0"/>
                        <a:t>Réfléchir à la nouvelle organisation cible pour la nouvelle structure (organigramme), comme pour la gouvernance</a:t>
                      </a:r>
                    </a:p>
                    <a:p>
                      <a:pPr marL="285750" indent="-285750">
                        <a:buFont typeface="Arial" panose="020B0604020202020204" pitchFamily="34" charset="0"/>
                        <a:buChar char="•"/>
                      </a:pPr>
                      <a:r>
                        <a:rPr lang="fr-FR" baseline="0" dirty="0" smtClean="0"/>
                        <a:t>Identifier les compétences présentes, celles à renforcer, celles à s’attacher, celles en doublon …</a:t>
                      </a:r>
                    </a:p>
                    <a:p>
                      <a:pPr marL="285750" indent="-285750">
                        <a:buFont typeface="Arial" panose="020B0604020202020204" pitchFamily="34" charset="0"/>
                        <a:buChar char="•"/>
                      </a:pPr>
                      <a:r>
                        <a:rPr lang="fr-FR" baseline="0" dirty="0" smtClean="0"/>
                        <a:t>La gestion du personnel sera-t-elle plus simple ?</a:t>
                      </a:r>
                    </a:p>
                  </a:txBody>
                  <a:tcPr/>
                </a:tc>
                <a:tc>
                  <a:txBody>
                    <a:bodyPr/>
                    <a:lstStyle/>
                    <a:p>
                      <a:pPr marL="285750" indent="-285750">
                        <a:buFont typeface="Arial" panose="020B0604020202020204" pitchFamily="34" charset="0"/>
                        <a:buChar char="•"/>
                      </a:pPr>
                      <a:r>
                        <a:rPr lang="fr-FR" baseline="0" dirty="0" smtClean="0"/>
                        <a:t>Des licenciements sont-ils à prévoir ?</a:t>
                      </a:r>
                    </a:p>
                    <a:p>
                      <a:pPr marL="285750" indent="-285750">
                        <a:buFont typeface="Arial" panose="020B0604020202020204" pitchFamily="34" charset="0"/>
                        <a:buChar char="•"/>
                      </a:pPr>
                      <a:r>
                        <a:rPr lang="fr-FR" baseline="0" dirty="0" smtClean="0"/>
                        <a:t>Dépassement de seuils et obligations d’IRP, comité d’entreprise (0,2% de la masse salariale à reverser)</a:t>
                      </a:r>
                    </a:p>
                    <a:p>
                      <a:pPr marL="285750" indent="-285750">
                        <a:buFont typeface="Arial" panose="020B0604020202020204" pitchFamily="34" charset="0"/>
                        <a:buChar char="•"/>
                      </a:pPr>
                      <a:r>
                        <a:rPr lang="fr-FR" baseline="0" dirty="0" smtClean="0"/>
                        <a:t>Tensions sociales dues au transfert des contrats de travail</a:t>
                      </a:r>
                    </a:p>
                    <a:p>
                      <a:pPr marL="285750" indent="-285750">
                        <a:buFont typeface="Arial" panose="020B0604020202020204" pitchFamily="34" charset="0"/>
                        <a:buChar char="•"/>
                      </a:pPr>
                      <a:endParaRPr lang="fr-FR" baseline="0" dirty="0" smtClean="0"/>
                    </a:p>
                  </a:txBody>
                  <a:tcPr/>
                </a:tc>
              </a:tr>
            </a:tbl>
          </a:graphicData>
        </a:graphic>
      </p:graphicFrame>
    </p:spTree>
    <p:extLst>
      <p:ext uri="{BB962C8B-B14F-4D97-AF65-F5344CB8AC3E}">
        <p14:creationId xmlns:p14="http://schemas.microsoft.com/office/powerpoint/2010/main" val="1729285333"/>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8183364" cy="561975"/>
          </a:xfrm>
        </p:spPr>
        <p:txBody>
          <a:bodyPr/>
          <a:lstStyle/>
          <a:p>
            <a:pPr algn="l" eaLnBrk="1" hangingPunct="1"/>
            <a:r>
              <a:rPr lang="fr-FR" altLang="fr-FR" sz="2800" smtClean="0"/>
              <a:t>6.23 </a:t>
            </a:r>
            <a:r>
              <a:rPr lang="fr-FR" altLang="fr-FR" sz="2800" dirty="0" smtClean="0"/>
              <a:t>Sur le plan juridique / immobilier</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26</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1790941523"/>
              </p:ext>
            </p:extLst>
          </p:nvPr>
        </p:nvGraphicFramePr>
        <p:xfrm>
          <a:off x="467544" y="1340768"/>
          <a:ext cx="8280920" cy="2382520"/>
        </p:xfrm>
        <a:graphic>
          <a:graphicData uri="http://schemas.openxmlformats.org/drawingml/2006/table">
            <a:tbl>
              <a:tblPr firstRow="1" bandRow="1">
                <a:tableStyleId>{5C22544A-7EE6-4342-B048-85BDC9FD1C3A}</a:tableStyleId>
              </a:tblPr>
              <a:tblGrid>
                <a:gridCol w="4140460"/>
                <a:gridCol w="4140460"/>
              </a:tblGrid>
              <a:tr h="370840">
                <a:tc>
                  <a:txBody>
                    <a:bodyPr/>
                    <a:lstStyle/>
                    <a:p>
                      <a:r>
                        <a:rPr lang="fr-FR" dirty="0" smtClean="0"/>
                        <a:t>Opportunités</a:t>
                      </a:r>
                      <a:endParaRPr lang="fr-FR" dirty="0"/>
                    </a:p>
                  </a:txBody>
                  <a:tcPr/>
                </a:tc>
                <a:tc>
                  <a:txBody>
                    <a:bodyPr/>
                    <a:lstStyle/>
                    <a:p>
                      <a:r>
                        <a:rPr lang="fr-FR" dirty="0" smtClean="0"/>
                        <a:t>Risques</a:t>
                      </a:r>
                      <a:endParaRPr lang="fr-FR" dirty="0"/>
                    </a:p>
                  </a:txBody>
                  <a:tcPr/>
                </a:tc>
              </a:tr>
              <a:tr h="370840">
                <a:tc>
                  <a:txBody>
                    <a:bodyPr/>
                    <a:lstStyle/>
                    <a:p>
                      <a:pPr marL="285750" indent="-285750">
                        <a:buFont typeface="Arial" panose="020B0604020202020204" pitchFamily="34" charset="0"/>
                        <a:buChar char="•"/>
                      </a:pPr>
                      <a:r>
                        <a:rPr lang="fr-FR" baseline="0" dirty="0" smtClean="0"/>
                        <a:t>La gestion d’un seul OGEC de taille plus conséquente sera-t-elle plus facile / efficace ?</a:t>
                      </a:r>
                    </a:p>
                    <a:p>
                      <a:pPr marL="285750" indent="-285750">
                        <a:buFont typeface="Arial" panose="020B0604020202020204" pitchFamily="34" charset="0"/>
                        <a:buChar char="•"/>
                      </a:pPr>
                      <a:r>
                        <a:rPr lang="fr-FR" baseline="0" dirty="0" smtClean="0"/>
                        <a:t>Réflexion sur une optimisation de l’utilisation des locaux</a:t>
                      </a:r>
                    </a:p>
                    <a:p>
                      <a:pPr marL="285750" indent="-285750">
                        <a:buFont typeface="Arial" panose="020B0604020202020204" pitchFamily="34" charset="0"/>
                        <a:buChar char="•"/>
                      </a:pPr>
                      <a:r>
                        <a:rPr lang="fr-FR" baseline="0" dirty="0" smtClean="0"/>
                        <a:t>Réflexion sur l’harmonisation des baux</a:t>
                      </a:r>
                    </a:p>
                  </a:txBody>
                  <a:tcPr/>
                </a:tc>
                <a:tc>
                  <a:txBody>
                    <a:bodyPr/>
                    <a:lstStyle/>
                    <a:p>
                      <a:pPr marL="285750" indent="-285750">
                        <a:buFont typeface="Arial" panose="020B0604020202020204" pitchFamily="34" charset="0"/>
                        <a:buChar char="•"/>
                      </a:pPr>
                      <a:r>
                        <a:rPr lang="fr-FR" baseline="0" dirty="0" smtClean="0"/>
                        <a:t>Accord des propriétaires nécessaire</a:t>
                      </a:r>
                    </a:p>
                  </a:txBody>
                  <a:tcPr/>
                </a:tc>
              </a:tr>
            </a:tbl>
          </a:graphicData>
        </a:graphic>
      </p:graphicFrame>
    </p:spTree>
    <p:extLst>
      <p:ext uri="{BB962C8B-B14F-4D97-AF65-F5344CB8AC3E}">
        <p14:creationId xmlns:p14="http://schemas.microsoft.com/office/powerpoint/2010/main" val="3367961864"/>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1"/>
            <a:ext cx="8183364" cy="537964"/>
          </a:xfrm>
        </p:spPr>
        <p:txBody>
          <a:bodyPr/>
          <a:lstStyle/>
          <a:p>
            <a:pPr algn="l" eaLnBrk="1" hangingPunct="1"/>
            <a:r>
              <a:rPr lang="fr-FR" altLang="fr-FR" sz="2800" dirty="0" smtClean="0"/>
              <a:t>6.3 Analyse technique sur les aspects sociaux</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27</a:t>
            </a:fld>
            <a:endParaRPr lang="fr-FR"/>
          </a:p>
        </p:txBody>
      </p:sp>
      <p:sp>
        <p:nvSpPr>
          <p:cNvPr id="5" name="Espace réservé du contenu 1"/>
          <p:cNvSpPr txBox="1">
            <a:spLocks/>
          </p:cNvSpPr>
          <p:nvPr/>
        </p:nvSpPr>
        <p:spPr bwMode="auto">
          <a:xfrm>
            <a:off x="395536" y="1268760"/>
            <a:ext cx="8568952" cy="54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spcBef>
                <a:spcPts val="600"/>
              </a:spcBef>
              <a:spcAft>
                <a:spcPts val="600"/>
              </a:spcAft>
            </a:pPr>
            <a:r>
              <a:rPr lang="fr-FR" sz="1800" b="1" i="0" kern="0" dirty="0" smtClean="0"/>
              <a:t>Information et consultation des </a:t>
            </a:r>
            <a:r>
              <a:rPr lang="fr-FR" sz="1800" b="1" i="0" kern="0" dirty="0"/>
              <a:t>IRP</a:t>
            </a:r>
            <a:r>
              <a:rPr lang="fr-FR" sz="1800" i="0" kern="0" dirty="0"/>
              <a:t> (DP, CE, DUP, CHSCT) </a:t>
            </a:r>
          </a:p>
          <a:p>
            <a:pPr lvl="1" algn="l">
              <a:lnSpc>
                <a:spcPct val="100000"/>
              </a:lnSpc>
              <a:spcBef>
                <a:spcPts val="600"/>
              </a:spcBef>
              <a:spcAft>
                <a:spcPts val="600"/>
              </a:spcAft>
            </a:pPr>
            <a:r>
              <a:rPr lang="fr-FR" sz="1800" i="0" kern="0" dirty="0"/>
              <a:t>Remise d’un document expliquant les motivations économiques du projet et leur impact sur les effectifs et les conditions de travail </a:t>
            </a:r>
          </a:p>
          <a:p>
            <a:pPr lvl="1" algn="l">
              <a:lnSpc>
                <a:spcPct val="100000"/>
              </a:lnSpc>
              <a:spcBef>
                <a:spcPts val="600"/>
              </a:spcBef>
              <a:spcAft>
                <a:spcPts val="600"/>
              </a:spcAft>
            </a:pPr>
            <a:r>
              <a:rPr lang="fr-FR" sz="1800" i="0" kern="0" dirty="0" smtClean="0"/>
              <a:t>Quand ? =&gt; dès </a:t>
            </a:r>
            <a:r>
              <a:rPr lang="fr-FR" sz="1800" i="0" kern="0" dirty="0"/>
              <a:t>que le projet de fusion est suffisamment construit pour pouvoir être exposé, </a:t>
            </a:r>
            <a:r>
              <a:rPr lang="fr-FR" sz="1800" i="0" kern="0" dirty="0" smtClean="0"/>
              <a:t>mais </a:t>
            </a:r>
            <a:r>
              <a:rPr lang="fr-FR" sz="1800" i="0" kern="0" dirty="0"/>
              <a:t>avant qu’il ne soit déterminé </a:t>
            </a:r>
            <a:r>
              <a:rPr lang="fr-FR" sz="1800" i="0" kern="0" dirty="0" smtClean="0"/>
              <a:t>(risque </a:t>
            </a:r>
            <a:r>
              <a:rPr lang="fr-FR" sz="1800" i="0" kern="0" dirty="0"/>
              <a:t>de délit d’entrave</a:t>
            </a:r>
            <a:r>
              <a:rPr lang="fr-FR" sz="1800" i="0" kern="0" dirty="0" smtClean="0"/>
              <a:t>)</a:t>
            </a:r>
          </a:p>
          <a:p>
            <a:pPr lvl="1" algn="l">
              <a:lnSpc>
                <a:spcPct val="100000"/>
              </a:lnSpc>
              <a:spcBef>
                <a:spcPts val="600"/>
              </a:spcBef>
              <a:spcAft>
                <a:spcPts val="600"/>
              </a:spcAft>
            </a:pPr>
            <a:r>
              <a:rPr lang="fr-FR" sz="1800" i="0" kern="0" dirty="0" smtClean="0"/>
              <a:t>Des délais contraignants sont à respecter entre la présentation du projet aux IRP et leur avis</a:t>
            </a:r>
            <a:endParaRPr lang="fr-FR" sz="1800" i="0" kern="0" dirty="0"/>
          </a:p>
        </p:txBody>
      </p:sp>
    </p:spTree>
    <p:extLst>
      <p:ext uri="{BB962C8B-B14F-4D97-AF65-F5344CB8AC3E}">
        <p14:creationId xmlns:p14="http://schemas.microsoft.com/office/powerpoint/2010/main" val="849560448"/>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28</a:t>
            </a:fld>
            <a:endParaRPr lang="fr-FR"/>
          </a:p>
        </p:txBody>
      </p:sp>
      <p:sp>
        <p:nvSpPr>
          <p:cNvPr id="5" name="Espace réservé du contenu 1"/>
          <p:cNvSpPr txBox="1">
            <a:spLocks/>
          </p:cNvSpPr>
          <p:nvPr/>
        </p:nvSpPr>
        <p:spPr bwMode="auto">
          <a:xfrm>
            <a:off x="395536" y="1268760"/>
            <a:ext cx="8568952" cy="54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lnSpc>
                <a:spcPct val="100000"/>
              </a:lnSpc>
              <a:spcBef>
                <a:spcPts val="600"/>
              </a:spcBef>
              <a:spcAft>
                <a:spcPts val="600"/>
              </a:spcAft>
            </a:pPr>
            <a:r>
              <a:rPr lang="fr-FR" sz="1800" b="1" i="0" kern="0" dirty="0" smtClean="0"/>
              <a:t>Sur le plan collectif:</a:t>
            </a:r>
          </a:p>
          <a:p>
            <a:pPr lvl="1" algn="l">
              <a:lnSpc>
                <a:spcPct val="100000"/>
              </a:lnSpc>
              <a:spcBef>
                <a:spcPts val="600"/>
              </a:spcBef>
              <a:spcAft>
                <a:spcPts val="600"/>
              </a:spcAft>
            </a:pPr>
            <a:r>
              <a:rPr lang="fr-FR" sz="1800" i="0" kern="0" dirty="0" smtClean="0"/>
              <a:t>Identifier les accords collectifs applicables dans les associations fusionnées : ils risquent d’être mis en cause</a:t>
            </a:r>
          </a:p>
          <a:p>
            <a:pPr lvl="1" algn="l">
              <a:lnSpc>
                <a:spcPct val="100000"/>
              </a:lnSpc>
              <a:spcBef>
                <a:spcPts val="600"/>
              </a:spcBef>
              <a:spcAft>
                <a:spcPts val="600"/>
              </a:spcAft>
            </a:pPr>
            <a:r>
              <a:rPr lang="fr-FR" sz="1800" i="0" kern="0" dirty="0" smtClean="0"/>
              <a:t>Identifier les usages, décisions et accords unilatéraux applicables dans chaque OGEC : ils peuvent être transférés </a:t>
            </a:r>
          </a:p>
          <a:p>
            <a:pPr lvl="1" algn="l">
              <a:lnSpc>
                <a:spcPct val="100000"/>
              </a:lnSpc>
              <a:spcBef>
                <a:spcPts val="600"/>
              </a:spcBef>
              <a:spcAft>
                <a:spcPts val="600"/>
              </a:spcAft>
            </a:pPr>
            <a:r>
              <a:rPr lang="fr-FR" sz="1800" i="0" kern="0" dirty="0" smtClean="0"/>
              <a:t>Les régimes de prévoyance et frais de santé peuvent également être impactés par l’opération de fusion</a:t>
            </a:r>
          </a:p>
          <a:p>
            <a:pPr lvl="1" algn="l">
              <a:lnSpc>
                <a:spcPct val="100000"/>
              </a:lnSpc>
              <a:spcBef>
                <a:spcPts val="600"/>
              </a:spcBef>
              <a:spcAft>
                <a:spcPts val="600"/>
              </a:spcAft>
            </a:pPr>
            <a:r>
              <a:rPr lang="fr-FR" sz="1800" i="0" kern="0" dirty="0"/>
              <a:t>Sort des IRP (DP, CE, CHSCT) et des délégués syndicaux et représentant de la section syndicale : ils sont maintenus si l’entité conserve son autonomie matérielle</a:t>
            </a:r>
          </a:p>
          <a:p>
            <a:pPr lvl="1" algn="l">
              <a:lnSpc>
                <a:spcPct val="100000"/>
              </a:lnSpc>
              <a:spcBef>
                <a:spcPts val="600"/>
              </a:spcBef>
              <a:spcAft>
                <a:spcPts val="600"/>
              </a:spcAft>
            </a:pPr>
            <a:r>
              <a:rPr lang="fr-FR" sz="1800" i="0" kern="0" dirty="0" smtClean="0"/>
              <a:t>Atteinte de certains seuils post-fusion</a:t>
            </a:r>
          </a:p>
        </p:txBody>
      </p:sp>
      <p:sp>
        <p:nvSpPr>
          <p:cNvPr id="7" name="Rectangle 2"/>
          <p:cNvSpPr>
            <a:spLocks noGrp="1" noChangeArrowheads="1"/>
          </p:cNvSpPr>
          <p:nvPr>
            <p:ph type="title"/>
          </p:nvPr>
        </p:nvSpPr>
        <p:spPr>
          <a:xfrm>
            <a:off x="960636" y="226741"/>
            <a:ext cx="8183364" cy="537964"/>
          </a:xfrm>
        </p:spPr>
        <p:txBody>
          <a:bodyPr/>
          <a:lstStyle/>
          <a:p>
            <a:pPr algn="l" eaLnBrk="1" hangingPunct="1"/>
            <a:r>
              <a:rPr lang="fr-FR" altLang="fr-FR" sz="2800" dirty="0" smtClean="0"/>
              <a:t>6.3 Analyse technique sur les aspects sociaux</a:t>
            </a:r>
          </a:p>
        </p:txBody>
      </p:sp>
    </p:spTree>
    <p:extLst>
      <p:ext uri="{BB962C8B-B14F-4D97-AF65-F5344CB8AC3E}">
        <p14:creationId xmlns:p14="http://schemas.microsoft.com/office/powerpoint/2010/main" val="2237636908"/>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29</a:t>
            </a:fld>
            <a:endParaRPr lang="fr-FR"/>
          </a:p>
        </p:txBody>
      </p:sp>
      <p:sp>
        <p:nvSpPr>
          <p:cNvPr id="5" name="Espace réservé du contenu 1"/>
          <p:cNvSpPr txBox="1">
            <a:spLocks/>
          </p:cNvSpPr>
          <p:nvPr/>
        </p:nvSpPr>
        <p:spPr bwMode="auto">
          <a:xfrm>
            <a:off x="402135" y="1340768"/>
            <a:ext cx="8346329" cy="46805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just" rtl="0" eaLnBrk="0" fontAlgn="base" hangingPunct="0">
              <a:spcBef>
                <a:spcPct val="20000"/>
              </a:spcBef>
              <a:spcAft>
                <a:spcPct val="50000"/>
              </a:spcAft>
              <a:buClr>
                <a:srgbClr val="F39915"/>
              </a:buClr>
              <a:buChar char="•"/>
              <a:defRPr sz="2000">
                <a:solidFill>
                  <a:srgbClr val="000066"/>
                </a:solidFill>
                <a:latin typeface="+mn-lt"/>
                <a:ea typeface="+mn-ea"/>
                <a:cs typeface="+mn-cs"/>
              </a:defRPr>
            </a:lvl1pPr>
            <a:lvl2pPr marL="742950" indent="-285750" algn="just" rtl="0" eaLnBrk="0" fontAlgn="base" hangingPunct="0">
              <a:spcBef>
                <a:spcPct val="20000"/>
              </a:spcBef>
              <a:spcAft>
                <a:spcPct val="50000"/>
              </a:spcAft>
              <a:buChar char="–"/>
              <a:defRPr sz="2000">
                <a:solidFill>
                  <a:srgbClr val="000066"/>
                </a:solidFill>
                <a:latin typeface="+mn-lt"/>
              </a:defRPr>
            </a:lvl2pPr>
            <a:lvl3pPr marL="1143000" indent="-228600" algn="just" rtl="0" eaLnBrk="0" fontAlgn="base" hangingPunct="0">
              <a:spcBef>
                <a:spcPct val="20000"/>
              </a:spcBef>
              <a:spcAft>
                <a:spcPct val="50000"/>
              </a:spcAft>
              <a:buChar char="•"/>
              <a:defRPr>
                <a:solidFill>
                  <a:srgbClr val="000066"/>
                </a:solidFill>
                <a:latin typeface="+mn-lt"/>
              </a:defRPr>
            </a:lvl3pPr>
            <a:lvl4pPr marL="1600200" indent="-228600" algn="just" rtl="0" eaLnBrk="0" fontAlgn="base" hangingPunct="0">
              <a:spcBef>
                <a:spcPct val="20000"/>
              </a:spcBef>
              <a:spcAft>
                <a:spcPct val="50000"/>
              </a:spcAft>
              <a:buChar char="–"/>
              <a:defRPr sz="1600">
                <a:solidFill>
                  <a:srgbClr val="000066"/>
                </a:solidFill>
                <a:latin typeface="+mn-lt"/>
              </a:defRPr>
            </a:lvl4pPr>
            <a:lvl5pPr marL="2057400" indent="-228600" algn="just" rtl="0" eaLnBrk="0" fontAlgn="base" hangingPunct="0">
              <a:spcBef>
                <a:spcPct val="20000"/>
              </a:spcBef>
              <a:spcAft>
                <a:spcPct val="50000"/>
              </a:spcAft>
              <a:buChar char="»"/>
              <a:defRPr sz="1600">
                <a:solidFill>
                  <a:srgbClr val="000066"/>
                </a:solidFill>
                <a:latin typeface="+mn-lt"/>
              </a:defRPr>
            </a:lvl5pPr>
            <a:lvl6pPr marL="2514600" indent="-228600" algn="just" rtl="0" fontAlgn="base">
              <a:spcBef>
                <a:spcPct val="20000"/>
              </a:spcBef>
              <a:spcAft>
                <a:spcPct val="50000"/>
              </a:spcAft>
              <a:buChar char="»"/>
              <a:defRPr sz="1600">
                <a:solidFill>
                  <a:srgbClr val="000066"/>
                </a:solidFill>
                <a:latin typeface="+mn-lt"/>
              </a:defRPr>
            </a:lvl6pPr>
            <a:lvl7pPr marL="2971800" indent="-228600" algn="just" rtl="0" fontAlgn="base">
              <a:spcBef>
                <a:spcPct val="20000"/>
              </a:spcBef>
              <a:spcAft>
                <a:spcPct val="50000"/>
              </a:spcAft>
              <a:buChar char="»"/>
              <a:defRPr sz="1600">
                <a:solidFill>
                  <a:srgbClr val="000066"/>
                </a:solidFill>
                <a:latin typeface="+mn-lt"/>
              </a:defRPr>
            </a:lvl7pPr>
            <a:lvl8pPr marL="3429000" indent="-228600" algn="just" rtl="0" fontAlgn="base">
              <a:spcBef>
                <a:spcPct val="20000"/>
              </a:spcBef>
              <a:spcAft>
                <a:spcPct val="50000"/>
              </a:spcAft>
              <a:buChar char="»"/>
              <a:defRPr sz="1600">
                <a:solidFill>
                  <a:srgbClr val="000066"/>
                </a:solidFill>
                <a:latin typeface="+mn-lt"/>
              </a:defRPr>
            </a:lvl8pPr>
            <a:lvl9pPr marL="3886200" indent="-228600" algn="just" rtl="0" fontAlgn="base">
              <a:spcBef>
                <a:spcPct val="20000"/>
              </a:spcBef>
              <a:spcAft>
                <a:spcPct val="50000"/>
              </a:spcAft>
              <a:buChar char="»"/>
              <a:defRPr sz="1600">
                <a:solidFill>
                  <a:srgbClr val="000066"/>
                </a:solidFill>
                <a:latin typeface="+mn-lt"/>
              </a:defRPr>
            </a:lvl9pPr>
          </a:lstStyle>
          <a:p>
            <a:pPr algn="l">
              <a:spcBef>
                <a:spcPts val="0"/>
              </a:spcBef>
              <a:spcAft>
                <a:spcPts val="0"/>
              </a:spcAft>
            </a:pPr>
            <a:r>
              <a:rPr lang="fr-FR" sz="1800" b="1" i="0" dirty="0" smtClean="0"/>
              <a:t>Sur </a:t>
            </a:r>
            <a:r>
              <a:rPr lang="fr-FR" sz="1800" b="1" i="0" dirty="0"/>
              <a:t>le plan </a:t>
            </a:r>
            <a:r>
              <a:rPr lang="fr-FR" sz="1800" b="1" i="0" dirty="0" smtClean="0"/>
              <a:t>individuel :</a:t>
            </a:r>
          </a:p>
          <a:p>
            <a:pPr algn="l">
              <a:spcBef>
                <a:spcPts val="0"/>
              </a:spcBef>
              <a:spcAft>
                <a:spcPts val="0"/>
              </a:spcAft>
            </a:pPr>
            <a:endParaRPr lang="fr-FR" sz="1800" dirty="0"/>
          </a:p>
          <a:p>
            <a:pPr lvl="1" algn="l">
              <a:lnSpc>
                <a:spcPct val="100000"/>
              </a:lnSpc>
              <a:spcBef>
                <a:spcPts val="0"/>
              </a:spcBef>
              <a:spcAft>
                <a:spcPts val="0"/>
              </a:spcAft>
            </a:pPr>
            <a:r>
              <a:rPr lang="fr-FR" sz="1800" i="0" kern="0" dirty="0"/>
              <a:t>Déterminer si l’article L 1224-1 du Code du travail s’applique : existe-il une </a:t>
            </a:r>
            <a:r>
              <a:rPr lang="fr-FR" sz="1800" i="0" u="sng" kern="0" dirty="0" smtClean="0"/>
              <a:t>entité autonome</a:t>
            </a:r>
            <a:r>
              <a:rPr lang="fr-FR" sz="1800" i="0" kern="0" dirty="0" smtClean="0"/>
              <a:t> </a:t>
            </a:r>
            <a:r>
              <a:rPr lang="fr-FR" sz="1800" i="0" kern="0" dirty="0"/>
              <a:t>qui est transférée, qui conserve son identité après la fusion et poursuit l’activité </a:t>
            </a:r>
            <a:r>
              <a:rPr lang="fr-FR" sz="1800" i="0" kern="0" dirty="0" smtClean="0"/>
              <a:t>initiale ?</a:t>
            </a:r>
          </a:p>
          <a:p>
            <a:pPr lvl="1" algn="l">
              <a:lnSpc>
                <a:spcPct val="100000"/>
              </a:lnSpc>
              <a:spcBef>
                <a:spcPts val="0"/>
              </a:spcBef>
              <a:spcAft>
                <a:spcPts val="0"/>
              </a:spcAft>
            </a:pPr>
            <a:endParaRPr lang="fr-FR" sz="1800" i="0" kern="0" dirty="0"/>
          </a:p>
          <a:p>
            <a:pPr lvl="2" algn="l">
              <a:lnSpc>
                <a:spcPct val="100000"/>
              </a:lnSpc>
              <a:spcBef>
                <a:spcPts val="0"/>
              </a:spcBef>
              <a:spcAft>
                <a:spcPts val="0"/>
              </a:spcAft>
              <a:buFont typeface="Wingdings" panose="05000000000000000000" pitchFamily="2" charset="2"/>
              <a:buChar char="ü"/>
            </a:pPr>
            <a:r>
              <a:rPr lang="fr-FR" sz="1800" i="0" kern="0" dirty="0"/>
              <a:t>Si oui : tous les contrats de travail en cours au jour de la fusion sont automatiquement transférés dans la nouvelle structure, sans que le salarié ni aucun des employeurs ne puisse s’y opposer. </a:t>
            </a:r>
          </a:p>
          <a:p>
            <a:pPr lvl="2" algn="l">
              <a:lnSpc>
                <a:spcPct val="100000"/>
              </a:lnSpc>
              <a:spcBef>
                <a:spcPts val="0"/>
              </a:spcBef>
              <a:spcAft>
                <a:spcPts val="0"/>
              </a:spcAft>
              <a:buFont typeface="Wingdings" panose="05000000000000000000" pitchFamily="2" charset="2"/>
              <a:buChar char="ü"/>
            </a:pPr>
            <a:endParaRPr lang="fr-FR" sz="1800" i="0" kern="0" dirty="0"/>
          </a:p>
          <a:p>
            <a:pPr lvl="2" algn="l">
              <a:lnSpc>
                <a:spcPct val="100000"/>
              </a:lnSpc>
              <a:spcBef>
                <a:spcPts val="0"/>
              </a:spcBef>
              <a:spcAft>
                <a:spcPts val="0"/>
              </a:spcAft>
              <a:buFont typeface="Wingdings" panose="05000000000000000000" pitchFamily="2" charset="2"/>
              <a:buChar char="ü"/>
            </a:pPr>
            <a:r>
              <a:rPr lang="fr-FR" sz="1800" i="0" kern="0" dirty="0"/>
              <a:t>Si non : il faut soumettre à chaque salarié concerné un avenant à son contrat de travail, qu’il est libre ou non d’accepter. </a:t>
            </a:r>
          </a:p>
          <a:p>
            <a:pPr lvl="1" algn="l">
              <a:lnSpc>
                <a:spcPct val="100000"/>
              </a:lnSpc>
              <a:spcBef>
                <a:spcPts val="0"/>
              </a:spcBef>
              <a:spcAft>
                <a:spcPts val="0"/>
              </a:spcAft>
            </a:pPr>
            <a:endParaRPr lang="fr-FR" sz="1800" i="0" kern="0" dirty="0" smtClean="0"/>
          </a:p>
          <a:p>
            <a:pPr lvl="1" algn="l">
              <a:lnSpc>
                <a:spcPct val="100000"/>
              </a:lnSpc>
              <a:spcBef>
                <a:spcPts val="0"/>
              </a:spcBef>
              <a:spcAft>
                <a:spcPts val="0"/>
              </a:spcAft>
            </a:pPr>
            <a:r>
              <a:rPr lang="fr-FR" sz="1800" i="0" kern="0" dirty="0"/>
              <a:t>Mobilité entre plusieurs établissements (personnels OGEC et enseignants</a:t>
            </a:r>
            <a:r>
              <a:rPr lang="fr-FR" sz="1800" i="0" kern="0" dirty="0" smtClean="0"/>
              <a:t>) </a:t>
            </a:r>
            <a:endParaRPr lang="fr-FR" sz="1800" i="0" kern="0" dirty="0"/>
          </a:p>
        </p:txBody>
      </p:sp>
      <p:sp>
        <p:nvSpPr>
          <p:cNvPr id="7" name="Rectangle 2"/>
          <p:cNvSpPr>
            <a:spLocks noGrp="1" noChangeArrowheads="1"/>
          </p:cNvSpPr>
          <p:nvPr>
            <p:ph type="title"/>
          </p:nvPr>
        </p:nvSpPr>
        <p:spPr>
          <a:xfrm>
            <a:off x="960636" y="226741"/>
            <a:ext cx="8183364" cy="537964"/>
          </a:xfrm>
        </p:spPr>
        <p:txBody>
          <a:bodyPr/>
          <a:lstStyle/>
          <a:p>
            <a:pPr algn="l" eaLnBrk="1" hangingPunct="1"/>
            <a:r>
              <a:rPr lang="fr-FR" altLang="fr-FR" sz="2800" dirty="0" smtClean="0"/>
              <a:t>6.3 Analyse technique sur les aspects sociaux</a:t>
            </a:r>
          </a:p>
        </p:txBody>
      </p:sp>
    </p:spTree>
    <p:extLst>
      <p:ext uri="{BB962C8B-B14F-4D97-AF65-F5344CB8AC3E}">
        <p14:creationId xmlns:p14="http://schemas.microsoft.com/office/powerpoint/2010/main" val="346068895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pPr lvl="1" algn="r"/>
            <a:endParaRPr lang="fr-FR" sz="1600" dirty="0">
              <a:solidFill>
                <a:schemeClr val="accent2"/>
              </a:solidFill>
            </a:endParaRPr>
          </a:p>
        </p:txBody>
      </p:sp>
      <p:sp>
        <p:nvSpPr>
          <p:cNvPr id="8" name="Espace réservé du texte 7"/>
          <p:cNvSpPr>
            <a:spLocks noGrp="1"/>
          </p:cNvSpPr>
          <p:nvPr>
            <p:ph type="body" idx="1"/>
          </p:nvPr>
        </p:nvSpPr>
        <p:spPr/>
        <p:txBody>
          <a:bodyPr/>
          <a:lstStyle/>
          <a:p>
            <a:pPr algn="r"/>
            <a:r>
              <a:rPr lang="fr-FR" sz="2800" b="1" dirty="0"/>
              <a:t>1</a:t>
            </a:r>
            <a:r>
              <a:rPr lang="fr-FR" sz="2800" b="1" dirty="0" smtClean="0"/>
              <a:t>. Pourquoi se regrouper?</a:t>
            </a:r>
            <a:endParaRPr lang="fr-FR" sz="2800" b="1" dirty="0"/>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3</a:t>
            </a:fld>
            <a:endParaRPr lang="fr-FR"/>
          </a:p>
        </p:txBody>
      </p:sp>
    </p:spTree>
    <p:extLst>
      <p:ext uri="{BB962C8B-B14F-4D97-AF65-F5344CB8AC3E}">
        <p14:creationId xmlns:p14="http://schemas.microsoft.com/office/powerpoint/2010/main" val="1523984208"/>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19484" y="1452587"/>
            <a:ext cx="7708900" cy="4784725"/>
          </a:xfrm>
        </p:spPr>
        <p:txBody>
          <a:bodyPr/>
          <a:lstStyle/>
          <a:p>
            <a:r>
              <a:rPr lang="fr-FR" sz="1800" dirty="0" smtClean="0"/>
              <a:t>Si un OGEC est propriétaire et transfère le bien immobilier, ou s’il est titulaire d’un bail à construction ou d’un bail emphytéotique, le traité de fusion devra être enregistré chez un notaire, qui en informera la conservation des hypothèques.</a:t>
            </a:r>
          </a:p>
          <a:p>
            <a:r>
              <a:rPr lang="fr-FR" sz="1800" dirty="0" smtClean="0"/>
              <a:t>Si l’OGEC est propriétaire de parts de SCI et les transfère, cela n’a pas d’impact fiscal, </a:t>
            </a:r>
            <a:endParaRPr lang="fr-FR" sz="1800" dirty="0"/>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30</a:t>
            </a:fld>
            <a:endParaRPr lang="fr-FR"/>
          </a:p>
        </p:txBody>
      </p:sp>
      <p:sp>
        <p:nvSpPr>
          <p:cNvPr id="6" name="Rectangle 2"/>
          <p:cNvSpPr>
            <a:spLocks noGrp="1" noChangeArrowheads="1"/>
          </p:cNvSpPr>
          <p:nvPr>
            <p:ph type="title"/>
          </p:nvPr>
        </p:nvSpPr>
        <p:spPr>
          <a:xfrm>
            <a:off x="960636" y="226741"/>
            <a:ext cx="8183364" cy="537964"/>
          </a:xfrm>
        </p:spPr>
        <p:txBody>
          <a:bodyPr/>
          <a:lstStyle/>
          <a:p>
            <a:pPr algn="l" eaLnBrk="1" hangingPunct="1"/>
            <a:r>
              <a:rPr lang="fr-FR" altLang="fr-FR" sz="2800" dirty="0" smtClean="0"/>
              <a:t>6.4 Analyse technique sur les aspects immobiliers</a:t>
            </a:r>
          </a:p>
        </p:txBody>
      </p:sp>
    </p:spTree>
    <p:extLst>
      <p:ext uri="{BB962C8B-B14F-4D97-AF65-F5344CB8AC3E}">
        <p14:creationId xmlns:p14="http://schemas.microsoft.com/office/powerpoint/2010/main" val="1396455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154732"/>
            <a:ext cx="8183364" cy="681980"/>
          </a:xfrm>
        </p:spPr>
        <p:txBody>
          <a:bodyPr/>
          <a:lstStyle/>
          <a:p>
            <a:pPr algn="l" eaLnBrk="1" hangingPunct="1"/>
            <a:r>
              <a:rPr lang="fr-FR" altLang="fr-FR" sz="2800" dirty="0" smtClean="0"/>
              <a:t>6.5 Analyse technique sur les aspects fiscaux</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31</a:t>
            </a:fld>
            <a:endParaRPr lang="fr-FR"/>
          </a:p>
        </p:txBody>
      </p:sp>
      <p:sp>
        <p:nvSpPr>
          <p:cNvPr id="2" name="Espace réservé du contenu 1"/>
          <p:cNvSpPr>
            <a:spLocks noGrp="1"/>
          </p:cNvSpPr>
          <p:nvPr>
            <p:ph idx="1"/>
          </p:nvPr>
        </p:nvSpPr>
        <p:spPr>
          <a:xfrm>
            <a:off x="395536" y="1268760"/>
            <a:ext cx="8352928" cy="4536504"/>
          </a:xfrm>
        </p:spPr>
        <p:txBody>
          <a:bodyPr/>
          <a:lstStyle/>
          <a:p>
            <a:pPr algn="l"/>
            <a:r>
              <a:rPr lang="fr-FR" sz="1800" b="1" dirty="0" smtClean="0"/>
              <a:t>Mesurer les impacts fiscaux </a:t>
            </a:r>
          </a:p>
          <a:p>
            <a:pPr lvl="1" algn="l"/>
            <a:r>
              <a:rPr lang="fr-FR" sz="1800" dirty="0" smtClean="0"/>
              <a:t>Extension du </a:t>
            </a:r>
            <a:r>
              <a:rPr lang="fr-FR" sz="1800" dirty="0"/>
              <a:t>régime de faveur des fusions </a:t>
            </a:r>
            <a:r>
              <a:rPr lang="fr-FR" sz="1800" dirty="0" smtClean="0"/>
              <a:t>de sociétés aux fusions d’associations (BOFIP 13/06/2014)</a:t>
            </a:r>
          </a:p>
          <a:p>
            <a:pPr lvl="1" algn="l"/>
            <a:r>
              <a:rPr lang="fr-FR" sz="1800" dirty="0" smtClean="0"/>
              <a:t>Paiement d’un droit fixe de 375 €</a:t>
            </a:r>
          </a:p>
          <a:p>
            <a:pPr lvl="1" algn="l"/>
            <a:r>
              <a:rPr lang="fr-FR" sz="1800" dirty="0" smtClean="0"/>
              <a:t>Attention </a:t>
            </a:r>
            <a:r>
              <a:rPr lang="fr-FR" sz="1800" dirty="0"/>
              <a:t>aux statuts </a:t>
            </a:r>
            <a:r>
              <a:rPr lang="fr-FR" sz="1800" dirty="0" smtClean="0"/>
              <a:t>fiscaux </a:t>
            </a:r>
            <a:r>
              <a:rPr lang="fr-FR" sz="1800" dirty="0"/>
              <a:t>de l’association absorbante et absorbée</a:t>
            </a:r>
          </a:p>
          <a:p>
            <a:pPr algn="l"/>
            <a:endParaRPr lang="fr-FR" sz="1800" dirty="0"/>
          </a:p>
          <a:p>
            <a:pPr algn="l"/>
            <a:endParaRPr lang="fr-FR" sz="1800" dirty="0"/>
          </a:p>
          <a:p>
            <a:pPr algn="l"/>
            <a:endParaRPr lang="fr-FR" sz="1800" dirty="0"/>
          </a:p>
        </p:txBody>
      </p:sp>
    </p:spTree>
    <p:extLst>
      <p:ext uri="{BB962C8B-B14F-4D97-AF65-F5344CB8AC3E}">
        <p14:creationId xmlns:p14="http://schemas.microsoft.com/office/powerpoint/2010/main" val="1769186295"/>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6.6 Planifier le calendrier</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32</a:t>
            </a:fld>
            <a:endParaRPr lang="fr-FR"/>
          </a:p>
        </p:txBody>
      </p:sp>
      <p:sp>
        <p:nvSpPr>
          <p:cNvPr id="40" name="Pentagone 39"/>
          <p:cNvSpPr/>
          <p:nvPr/>
        </p:nvSpPr>
        <p:spPr>
          <a:xfrm>
            <a:off x="615636" y="1556793"/>
            <a:ext cx="8348852" cy="1960638"/>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p>
        </p:txBody>
      </p:sp>
      <p:grpSp>
        <p:nvGrpSpPr>
          <p:cNvPr id="41" name="Groupe 40"/>
          <p:cNvGrpSpPr/>
          <p:nvPr/>
        </p:nvGrpSpPr>
        <p:grpSpPr>
          <a:xfrm>
            <a:off x="693922" y="1700808"/>
            <a:ext cx="1213782" cy="3312367"/>
            <a:chOff x="1873870" y="1057072"/>
            <a:chExt cx="1213782" cy="1459788"/>
          </a:xfrm>
        </p:grpSpPr>
        <p:sp>
          <p:nvSpPr>
            <p:cNvPr id="42" name="Ellipse 41"/>
            <p:cNvSpPr/>
            <p:nvPr/>
          </p:nvSpPr>
          <p:spPr>
            <a:xfrm>
              <a:off x="1873870" y="1057072"/>
              <a:ext cx="1213782" cy="7598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tx1"/>
                  </a:solidFill>
                </a:rPr>
                <a:t>CA arrête le projet de traité d’apport/ fusion</a:t>
              </a:r>
              <a:endParaRPr lang="fr-FR" sz="1400" b="1" dirty="0">
                <a:solidFill>
                  <a:schemeClr val="tx1"/>
                </a:solidFill>
              </a:endParaRPr>
            </a:p>
          </p:txBody>
        </p:sp>
        <p:cxnSp>
          <p:nvCxnSpPr>
            <p:cNvPr id="43" name="Connecteur droit 42"/>
            <p:cNvCxnSpPr>
              <a:stCxn id="42" idx="4"/>
              <a:endCxn id="44" idx="3"/>
            </p:cNvCxnSpPr>
            <p:nvPr/>
          </p:nvCxnSpPr>
          <p:spPr>
            <a:xfrm>
              <a:off x="2480761" y="1816944"/>
              <a:ext cx="12851" cy="414306"/>
            </a:xfrm>
            <a:prstGeom prst="line">
              <a:avLst/>
            </a:prstGeom>
          </p:spPr>
          <p:style>
            <a:lnRef idx="1">
              <a:schemeClr val="accent1"/>
            </a:lnRef>
            <a:fillRef idx="0">
              <a:schemeClr val="accent1"/>
            </a:fillRef>
            <a:effectRef idx="0">
              <a:schemeClr val="accent1"/>
            </a:effectRef>
            <a:fontRef idx="minor">
              <a:schemeClr val="tx1"/>
            </a:fontRef>
          </p:style>
        </p:cxnSp>
        <p:sp>
          <p:nvSpPr>
            <p:cNvPr id="44" name="Pentagone 43"/>
            <p:cNvSpPr/>
            <p:nvPr/>
          </p:nvSpPr>
          <p:spPr>
            <a:xfrm rot="16200000">
              <a:off x="2350807" y="2140055"/>
              <a:ext cx="285611" cy="468000"/>
            </a:xfrm>
            <a:prstGeom prst="homePlate">
              <a:avLst/>
            </a:prstGeom>
            <a:solidFill>
              <a:srgbClr val="2D2D8A"/>
            </a:solidFill>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lstStyle/>
            <a:p>
              <a:pPr algn="ctr"/>
              <a:r>
                <a:rPr lang="fr-FR" sz="1400" dirty="0" smtClean="0"/>
                <a:t>J-60</a:t>
              </a:r>
              <a:endParaRPr lang="fr-FR" sz="1400" dirty="0"/>
            </a:p>
          </p:txBody>
        </p:sp>
      </p:grpSp>
      <p:grpSp>
        <p:nvGrpSpPr>
          <p:cNvPr id="45" name="Groupe 44"/>
          <p:cNvGrpSpPr/>
          <p:nvPr/>
        </p:nvGrpSpPr>
        <p:grpSpPr>
          <a:xfrm>
            <a:off x="3286827" y="1700808"/>
            <a:ext cx="1213165" cy="3312370"/>
            <a:chOff x="1946494" y="926268"/>
            <a:chExt cx="1213165" cy="1590595"/>
          </a:xfrm>
        </p:grpSpPr>
        <p:sp>
          <p:nvSpPr>
            <p:cNvPr id="46" name="Ellipse 45"/>
            <p:cNvSpPr/>
            <p:nvPr/>
          </p:nvSpPr>
          <p:spPr>
            <a:xfrm>
              <a:off x="1946494" y="926268"/>
              <a:ext cx="1213165" cy="8279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tx1"/>
                  </a:solidFill>
                </a:rPr>
                <a:t>Publication dans un journal d’annonces légales</a:t>
              </a:r>
              <a:endParaRPr lang="fr-FR" sz="1400" b="1" dirty="0">
                <a:solidFill>
                  <a:schemeClr val="tx1"/>
                </a:solidFill>
              </a:endParaRPr>
            </a:p>
          </p:txBody>
        </p:sp>
        <p:cxnSp>
          <p:nvCxnSpPr>
            <p:cNvPr id="47" name="Connecteur droit 46"/>
            <p:cNvCxnSpPr>
              <a:stCxn id="46" idx="4"/>
              <a:endCxn id="48" idx="3"/>
            </p:cNvCxnSpPr>
            <p:nvPr/>
          </p:nvCxnSpPr>
          <p:spPr>
            <a:xfrm>
              <a:off x="2553077" y="1754228"/>
              <a:ext cx="1769" cy="451431"/>
            </a:xfrm>
            <a:prstGeom prst="line">
              <a:avLst/>
            </a:prstGeom>
          </p:spPr>
          <p:style>
            <a:lnRef idx="1">
              <a:schemeClr val="accent1"/>
            </a:lnRef>
            <a:fillRef idx="0">
              <a:schemeClr val="accent1"/>
            </a:fillRef>
            <a:effectRef idx="0">
              <a:schemeClr val="accent1"/>
            </a:effectRef>
            <a:fontRef idx="minor">
              <a:schemeClr val="tx1"/>
            </a:fontRef>
          </p:style>
        </p:cxnSp>
        <p:sp>
          <p:nvSpPr>
            <p:cNvPr id="48" name="Pentagone 47"/>
            <p:cNvSpPr/>
            <p:nvPr/>
          </p:nvSpPr>
          <p:spPr>
            <a:xfrm rot="16200000">
              <a:off x="2399244" y="2127378"/>
              <a:ext cx="311204" cy="467766"/>
            </a:xfrm>
            <a:prstGeom prst="homePlate">
              <a:avLst/>
            </a:prstGeom>
            <a:solidFill>
              <a:srgbClr val="2D2D8A"/>
            </a:solidFill>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lstStyle/>
            <a:p>
              <a:pPr algn="ctr"/>
              <a:r>
                <a:rPr lang="fr-FR" sz="1400" dirty="0" smtClean="0"/>
                <a:t>J-30</a:t>
              </a:r>
              <a:endParaRPr lang="fr-FR" sz="1400" dirty="0"/>
            </a:p>
          </p:txBody>
        </p:sp>
      </p:grpSp>
      <p:grpSp>
        <p:nvGrpSpPr>
          <p:cNvPr id="49" name="Groupe 48"/>
          <p:cNvGrpSpPr/>
          <p:nvPr/>
        </p:nvGrpSpPr>
        <p:grpSpPr>
          <a:xfrm>
            <a:off x="7236296" y="1700809"/>
            <a:ext cx="1152127" cy="3312366"/>
            <a:chOff x="1946494" y="1140735"/>
            <a:chExt cx="1152127" cy="1417702"/>
          </a:xfrm>
        </p:grpSpPr>
        <p:sp>
          <p:nvSpPr>
            <p:cNvPr id="50" name="Ellipse 49"/>
            <p:cNvSpPr/>
            <p:nvPr/>
          </p:nvSpPr>
          <p:spPr>
            <a:xfrm>
              <a:off x="1946494" y="1140735"/>
              <a:ext cx="1152127" cy="7379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tx1"/>
                  </a:solidFill>
                </a:rPr>
                <a:t>Assemblée </a:t>
              </a:r>
            </a:p>
            <a:p>
              <a:pPr algn="ctr"/>
              <a:r>
                <a:rPr lang="fr-FR" sz="1400" b="1" dirty="0" smtClean="0">
                  <a:solidFill>
                    <a:schemeClr val="tx1"/>
                  </a:solidFill>
                </a:rPr>
                <a:t>Générale</a:t>
              </a:r>
              <a:endParaRPr lang="fr-FR" sz="1400" b="1" dirty="0">
                <a:solidFill>
                  <a:schemeClr val="tx1"/>
                </a:solidFill>
              </a:endParaRPr>
            </a:p>
          </p:txBody>
        </p:sp>
        <p:cxnSp>
          <p:nvCxnSpPr>
            <p:cNvPr id="51" name="Connecteur droit 50"/>
            <p:cNvCxnSpPr>
              <a:stCxn id="50" idx="4"/>
              <a:endCxn id="52" idx="3"/>
            </p:cNvCxnSpPr>
            <p:nvPr/>
          </p:nvCxnSpPr>
          <p:spPr>
            <a:xfrm flipH="1">
              <a:off x="2504698" y="1878698"/>
              <a:ext cx="17860" cy="368534"/>
            </a:xfrm>
            <a:prstGeom prst="line">
              <a:avLst/>
            </a:prstGeom>
          </p:spPr>
          <p:style>
            <a:lnRef idx="1">
              <a:schemeClr val="accent1"/>
            </a:lnRef>
            <a:fillRef idx="0">
              <a:schemeClr val="accent1"/>
            </a:fillRef>
            <a:effectRef idx="0">
              <a:schemeClr val="accent1"/>
            </a:effectRef>
            <a:fontRef idx="minor">
              <a:schemeClr val="tx1"/>
            </a:fontRef>
          </p:style>
        </p:cxnSp>
        <p:sp>
          <p:nvSpPr>
            <p:cNvPr id="52" name="Pentagone 51"/>
            <p:cNvSpPr/>
            <p:nvPr/>
          </p:nvSpPr>
          <p:spPr>
            <a:xfrm rot="16200000">
              <a:off x="2349095" y="2168952"/>
              <a:ext cx="311205" cy="467766"/>
            </a:xfrm>
            <a:prstGeom prst="homePlate">
              <a:avLst/>
            </a:prstGeom>
            <a:solidFill>
              <a:srgbClr val="2D2D8A"/>
            </a:solidFill>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lstStyle/>
            <a:p>
              <a:pPr algn="ctr"/>
              <a:r>
                <a:rPr lang="fr-FR" sz="1400" dirty="0" smtClean="0"/>
                <a:t>J</a:t>
              </a:r>
              <a:endParaRPr lang="fr-FR" sz="1400" dirty="0"/>
            </a:p>
          </p:txBody>
        </p:sp>
      </p:grpSp>
      <p:grpSp>
        <p:nvGrpSpPr>
          <p:cNvPr id="53" name="Groupe 52"/>
          <p:cNvGrpSpPr/>
          <p:nvPr/>
        </p:nvGrpSpPr>
        <p:grpSpPr>
          <a:xfrm>
            <a:off x="5869438" y="1700807"/>
            <a:ext cx="1294850" cy="3312367"/>
            <a:chOff x="2058478" y="926270"/>
            <a:chExt cx="1006853" cy="1590593"/>
          </a:xfrm>
        </p:grpSpPr>
        <p:sp>
          <p:nvSpPr>
            <p:cNvPr id="54" name="Ellipse 53"/>
            <p:cNvSpPr/>
            <p:nvPr/>
          </p:nvSpPr>
          <p:spPr>
            <a:xfrm>
              <a:off x="2058478" y="926270"/>
              <a:ext cx="1006853" cy="8279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tx1"/>
                  </a:solidFill>
                </a:rPr>
                <a:t>Mise à disposition gratuite des documents au siège de l’association</a:t>
              </a:r>
              <a:endParaRPr lang="fr-FR" sz="1400" b="1" dirty="0">
                <a:solidFill>
                  <a:schemeClr val="tx1"/>
                </a:solidFill>
              </a:endParaRPr>
            </a:p>
          </p:txBody>
        </p:sp>
        <p:cxnSp>
          <p:nvCxnSpPr>
            <p:cNvPr id="55" name="Connecteur droit 54"/>
            <p:cNvCxnSpPr>
              <a:stCxn id="54" idx="4"/>
              <a:endCxn id="56" idx="3"/>
            </p:cNvCxnSpPr>
            <p:nvPr/>
          </p:nvCxnSpPr>
          <p:spPr>
            <a:xfrm>
              <a:off x="2561905" y="1754230"/>
              <a:ext cx="2011" cy="451430"/>
            </a:xfrm>
            <a:prstGeom prst="line">
              <a:avLst/>
            </a:prstGeom>
          </p:spPr>
          <p:style>
            <a:lnRef idx="1">
              <a:schemeClr val="accent1"/>
            </a:lnRef>
            <a:fillRef idx="0">
              <a:schemeClr val="accent1"/>
            </a:fillRef>
            <a:effectRef idx="0">
              <a:schemeClr val="accent1"/>
            </a:effectRef>
            <a:fontRef idx="minor">
              <a:schemeClr val="tx1"/>
            </a:fontRef>
          </p:style>
        </p:cxnSp>
        <p:sp>
          <p:nvSpPr>
            <p:cNvPr id="56" name="Pentagone 55"/>
            <p:cNvSpPr/>
            <p:nvPr/>
          </p:nvSpPr>
          <p:spPr>
            <a:xfrm rot="16200000">
              <a:off x="2408314" y="2179307"/>
              <a:ext cx="311203" cy="363909"/>
            </a:xfrm>
            <a:prstGeom prst="homePlate">
              <a:avLst/>
            </a:prstGeom>
            <a:solidFill>
              <a:srgbClr val="2D2D8A"/>
            </a:solidFill>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lstStyle/>
            <a:p>
              <a:pPr algn="ctr"/>
              <a:r>
                <a:rPr lang="fr-FR" sz="1400" dirty="0" smtClean="0"/>
                <a:t>J-30</a:t>
              </a:r>
              <a:endParaRPr lang="fr-FR" sz="1400" dirty="0"/>
            </a:p>
          </p:txBody>
        </p:sp>
      </p:grpSp>
      <p:grpSp>
        <p:nvGrpSpPr>
          <p:cNvPr id="57" name="Groupe 56"/>
          <p:cNvGrpSpPr/>
          <p:nvPr/>
        </p:nvGrpSpPr>
        <p:grpSpPr>
          <a:xfrm>
            <a:off x="4582971" y="1700807"/>
            <a:ext cx="1213165" cy="3320338"/>
            <a:chOff x="1946494" y="922442"/>
            <a:chExt cx="1213165" cy="1594421"/>
          </a:xfrm>
        </p:grpSpPr>
        <p:sp>
          <p:nvSpPr>
            <p:cNvPr id="58" name="Ellipse 57"/>
            <p:cNvSpPr/>
            <p:nvPr/>
          </p:nvSpPr>
          <p:spPr>
            <a:xfrm>
              <a:off x="1946494" y="922442"/>
              <a:ext cx="1213165" cy="827961"/>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bg2"/>
                  </a:solidFill>
                </a:rPr>
                <a:t>Remise </a:t>
              </a:r>
            </a:p>
            <a:p>
              <a:pPr algn="ctr"/>
              <a:r>
                <a:rPr lang="fr-FR" sz="1400" b="1" dirty="0" smtClean="0">
                  <a:solidFill>
                    <a:schemeClr val="bg2"/>
                  </a:solidFill>
                </a:rPr>
                <a:t>des rapports du commissaire à la fusion </a:t>
              </a:r>
            </a:p>
          </p:txBody>
        </p:sp>
        <p:cxnSp>
          <p:nvCxnSpPr>
            <p:cNvPr id="59" name="Connecteur droit 58"/>
            <p:cNvCxnSpPr>
              <a:stCxn id="58" idx="4"/>
              <a:endCxn id="60" idx="3"/>
            </p:cNvCxnSpPr>
            <p:nvPr/>
          </p:nvCxnSpPr>
          <p:spPr>
            <a:xfrm flipH="1">
              <a:off x="2553036" y="1750403"/>
              <a:ext cx="41" cy="45143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60" name="Pentagone 59"/>
            <p:cNvSpPr/>
            <p:nvPr/>
          </p:nvSpPr>
          <p:spPr>
            <a:xfrm rot="16200000">
              <a:off x="2395521" y="2125465"/>
              <a:ext cx="315030" cy="467766"/>
            </a:xfrm>
            <a:prstGeom prst="homePlate">
              <a:avLst/>
            </a:prstGeom>
            <a:solidFill>
              <a:srgbClr val="2D2D8A"/>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lstStyle/>
            <a:p>
              <a:pPr algn="ctr"/>
              <a:r>
                <a:rPr lang="fr-FR" sz="1400" dirty="0" smtClean="0">
                  <a:solidFill>
                    <a:schemeClr val="bg1"/>
                  </a:solidFill>
                </a:rPr>
                <a:t>J-30</a:t>
              </a:r>
              <a:endParaRPr lang="fr-FR" sz="1400" dirty="0">
                <a:solidFill>
                  <a:schemeClr val="bg1"/>
                </a:solidFill>
              </a:endParaRPr>
            </a:p>
          </p:txBody>
        </p:sp>
      </p:grpSp>
      <p:sp>
        <p:nvSpPr>
          <p:cNvPr id="61" name="Ellipse 60"/>
          <p:cNvSpPr/>
          <p:nvPr/>
        </p:nvSpPr>
        <p:spPr>
          <a:xfrm>
            <a:off x="1982791" y="1700809"/>
            <a:ext cx="1221057" cy="17242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400" b="1" dirty="0" smtClean="0">
                <a:solidFill>
                  <a:schemeClr val="tx1"/>
                </a:solidFill>
              </a:rPr>
              <a:t>Début de l’information et consultation des IRP des deux OGEC</a:t>
            </a:r>
            <a:endParaRPr lang="fr-FR" sz="1400" b="1" dirty="0">
              <a:solidFill>
                <a:schemeClr val="tx1"/>
              </a:solidFill>
            </a:endParaRPr>
          </a:p>
        </p:txBody>
      </p:sp>
      <p:sp>
        <p:nvSpPr>
          <p:cNvPr id="2" name="Espace réservé du contenu 1"/>
          <p:cNvSpPr>
            <a:spLocks noGrp="1"/>
          </p:cNvSpPr>
          <p:nvPr>
            <p:ph idx="1"/>
          </p:nvPr>
        </p:nvSpPr>
        <p:spPr>
          <a:xfrm>
            <a:off x="251520" y="1196752"/>
            <a:ext cx="8568951" cy="5051147"/>
          </a:xfrm>
        </p:spPr>
        <p:txBody>
          <a:bodyPr/>
          <a:lstStyle/>
          <a:p>
            <a:endParaRPr lang="fr-FR" dirty="0"/>
          </a:p>
        </p:txBody>
      </p:sp>
    </p:spTree>
    <p:extLst>
      <p:ext uri="{BB962C8B-B14F-4D97-AF65-F5344CB8AC3E}">
        <p14:creationId xmlns:p14="http://schemas.microsoft.com/office/powerpoint/2010/main" val="2644228682"/>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6.7 Rédiger un traité de fusion</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33</a:t>
            </a:fld>
            <a:endParaRPr lang="fr-FR"/>
          </a:p>
        </p:txBody>
      </p:sp>
      <p:sp>
        <p:nvSpPr>
          <p:cNvPr id="8" name="Espace réservé du contenu 1"/>
          <p:cNvSpPr>
            <a:spLocks noGrp="1"/>
          </p:cNvSpPr>
          <p:nvPr>
            <p:ph idx="1"/>
          </p:nvPr>
        </p:nvSpPr>
        <p:spPr>
          <a:xfrm>
            <a:off x="395536" y="1268760"/>
            <a:ext cx="8568952" cy="4536504"/>
          </a:xfrm>
        </p:spPr>
        <p:txBody>
          <a:bodyPr/>
          <a:lstStyle/>
          <a:p>
            <a:pPr algn="l"/>
            <a:r>
              <a:rPr lang="fr-FR" sz="1600" dirty="0"/>
              <a:t>CHAPITRE I : Exposé préalable</a:t>
            </a:r>
          </a:p>
          <a:p>
            <a:pPr lvl="1" algn="l"/>
            <a:r>
              <a:rPr lang="fr-FR" sz="1600" dirty="0" smtClean="0"/>
              <a:t>I </a:t>
            </a:r>
            <a:r>
              <a:rPr lang="fr-FR" sz="1600" dirty="0"/>
              <a:t>- Motifs et buts de la fusion</a:t>
            </a:r>
          </a:p>
          <a:p>
            <a:pPr lvl="1" algn="l"/>
            <a:r>
              <a:rPr lang="fr-FR" sz="1600" dirty="0" smtClean="0"/>
              <a:t>II </a:t>
            </a:r>
            <a:r>
              <a:rPr lang="fr-FR" sz="1600" dirty="0"/>
              <a:t>- Comptes servant de base à la fusion</a:t>
            </a:r>
          </a:p>
          <a:p>
            <a:pPr lvl="1" algn="l"/>
            <a:r>
              <a:rPr lang="fr-FR" sz="1600" dirty="0" smtClean="0"/>
              <a:t>III </a:t>
            </a:r>
            <a:r>
              <a:rPr lang="fr-FR" sz="1600" dirty="0"/>
              <a:t>- Méthode d'évaluation</a:t>
            </a:r>
          </a:p>
          <a:p>
            <a:pPr algn="l"/>
            <a:r>
              <a:rPr lang="fr-FR" sz="1600" dirty="0" smtClean="0"/>
              <a:t>CHAPITRE </a:t>
            </a:r>
            <a:r>
              <a:rPr lang="fr-FR" sz="1600" dirty="0"/>
              <a:t>II : Apport fusion</a:t>
            </a:r>
          </a:p>
          <a:p>
            <a:pPr lvl="1" algn="l"/>
            <a:r>
              <a:rPr lang="fr-FR" sz="1600" dirty="0" smtClean="0"/>
              <a:t>I </a:t>
            </a:r>
            <a:r>
              <a:rPr lang="fr-FR" sz="1600" dirty="0"/>
              <a:t>- Dispositions préalables</a:t>
            </a:r>
          </a:p>
          <a:p>
            <a:pPr lvl="1" algn="l"/>
            <a:r>
              <a:rPr lang="fr-FR" sz="1600" dirty="0" smtClean="0"/>
              <a:t>II – Description et valorisation détaillée des apports </a:t>
            </a:r>
            <a:endParaRPr lang="fr-FR" sz="1600" dirty="0"/>
          </a:p>
          <a:p>
            <a:pPr lvl="1" algn="l"/>
            <a:r>
              <a:rPr lang="fr-FR" sz="1600" dirty="0" smtClean="0"/>
              <a:t>III </a:t>
            </a:r>
            <a:r>
              <a:rPr lang="fr-FR" sz="1600" dirty="0"/>
              <a:t>- Contrepartie de l'apport fusion</a:t>
            </a:r>
          </a:p>
          <a:p>
            <a:pPr lvl="1" algn="l"/>
            <a:r>
              <a:rPr lang="fr-FR" sz="1600" dirty="0" smtClean="0"/>
              <a:t>IV </a:t>
            </a:r>
            <a:r>
              <a:rPr lang="fr-FR" sz="1600" dirty="0"/>
              <a:t>- Propriété – jouissance</a:t>
            </a:r>
          </a:p>
          <a:p>
            <a:pPr algn="l"/>
            <a:r>
              <a:rPr lang="fr-FR" sz="1600" dirty="0" smtClean="0"/>
              <a:t>CHAPITRE </a:t>
            </a:r>
            <a:r>
              <a:rPr lang="fr-FR" sz="1600" dirty="0"/>
              <a:t>III : Charges et conditions</a:t>
            </a:r>
          </a:p>
          <a:p>
            <a:pPr lvl="1" algn="l"/>
            <a:r>
              <a:rPr lang="fr-FR" sz="1600" dirty="0" smtClean="0"/>
              <a:t>I </a:t>
            </a:r>
            <a:r>
              <a:rPr lang="fr-FR" sz="1600" dirty="0"/>
              <a:t>– Enoncé des charges et conditions</a:t>
            </a:r>
          </a:p>
          <a:p>
            <a:pPr lvl="1" algn="l"/>
            <a:r>
              <a:rPr lang="fr-FR" sz="1600" dirty="0" smtClean="0"/>
              <a:t>II </a:t>
            </a:r>
            <a:r>
              <a:rPr lang="fr-FR" sz="1600" dirty="0"/>
              <a:t>– Autres charges et conditions</a:t>
            </a:r>
          </a:p>
          <a:p>
            <a:pPr lvl="1" algn="l"/>
            <a:r>
              <a:rPr lang="fr-FR" sz="1600" dirty="0" smtClean="0"/>
              <a:t>III </a:t>
            </a:r>
            <a:r>
              <a:rPr lang="fr-FR" sz="1600" dirty="0"/>
              <a:t>– </a:t>
            </a:r>
            <a:r>
              <a:rPr lang="fr-FR" sz="1600" dirty="0" smtClean="0"/>
              <a:t>Engagements de l’OGEC absorbée</a:t>
            </a:r>
          </a:p>
        </p:txBody>
      </p:sp>
    </p:spTree>
    <p:extLst>
      <p:ext uri="{BB962C8B-B14F-4D97-AF65-F5344CB8AC3E}">
        <p14:creationId xmlns:p14="http://schemas.microsoft.com/office/powerpoint/2010/main" val="1761284270"/>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34</a:t>
            </a:fld>
            <a:endParaRPr lang="fr-FR"/>
          </a:p>
        </p:txBody>
      </p:sp>
      <p:sp>
        <p:nvSpPr>
          <p:cNvPr id="2" name="Espace réservé du contenu 1"/>
          <p:cNvSpPr>
            <a:spLocks noGrp="1"/>
          </p:cNvSpPr>
          <p:nvPr>
            <p:ph idx="1"/>
          </p:nvPr>
        </p:nvSpPr>
        <p:spPr>
          <a:xfrm>
            <a:off x="395536" y="1268760"/>
            <a:ext cx="8568952" cy="4536504"/>
          </a:xfrm>
        </p:spPr>
        <p:txBody>
          <a:bodyPr/>
          <a:lstStyle/>
          <a:p>
            <a:pPr algn="l"/>
            <a:r>
              <a:rPr lang="fr-FR" sz="1800" b="1" dirty="0"/>
              <a:t>Valorisation des actifs et </a:t>
            </a:r>
            <a:r>
              <a:rPr lang="fr-FR" sz="1800" b="1" dirty="0" smtClean="0"/>
              <a:t>passifs</a:t>
            </a:r>
            <a:endParaRPr lang="fr-FR" sz="1800" b="1" dirty="0"/>
          </a:p>
          <a:p>
            <a:pPr lvl="1" algn="l"/>
            <a:r>
              <a:rPr lang="fr-FR" sz="1800" dirty="0" smtClean="0"/>
              <a:t>Valeur </a:t>
            </a:r>
            <a:r>
              <a:rPr lang="fr-FR" sz="1800" dirty="0"/>
              <a:t>réelle ou comptable au </a:t>
            </a:r>
            <a:r>
              <a:rPr lang="fr-FR" sz="1800" dirty="0" smtClean="0"/>
              <a:t>choix</a:t>
            </a:r>
          </a:p>
          <a:p>
            <a:pPr algn="l"/>
            <a:r>
              <a:rPr lang="fr-FR" sz="1800" dirty="0"/>
              <a:t>Déterminer </a:t>
            </a:r>
            <a:r>
              <a:rPr lang="fr-FR" sz="1800" b="1" dirty="0"/>
              <a:t>la date </a:t>
            </a:r>
            <a:r>
              <a:rPr lang="fr-FR" sz="1800" b="1" dirty="0" smtClean="0"/>
              <a:t>d’effet </a:t>
            </a:r>
            <a:r>
              <a:rPr lang="fr-FR" sz="1800" dirty="0" smtClean="0"/>
              <a:t>: </a:t>
            </a:r>
            <a:r>
              <a:rPr lang="fr-FR" sz="1800" dirty="0"/>
              <a:t>3 possibilités</a:t>
            </a:r>
          </a:p>
          <a:p>
            <a:pPr lvl="1" algn="l"/>
            <a:r>
              <a:rPr lang="fr-FR" sz="1800" dirty="0"/>
              <a:t>Date de tenue de la réunion de l’organe délibérant statuant sur le traité de fusion, </a:t>
            </a:r>
            <a:r>
              <a:rPr lang="fr-FR" sz="1800" b="1" dirty="0"/>
              <a:t>après </a:t>
            </a:r>
            <a:r>
              <a:rPr lang="fr-FR" sz="1800" dirty="0"/>
              <a:t>que l’organe délibérant de l’absorbée ait statué positivement sur le traité</a:t>
            </a:r>
          </a:p>
          <a:p>
            <a:pPr lvl="1" algn="l"/>
            <a:r>
              <a:rPr lang="fr-FR" sz="1800" dirty="0"/>
              <a:t>Effet rétroactif au premier jour de l’exercice social, uniquement en présence de fusion et d’apport partiel d’actif</a:t>
            </a:r>
          </a:p>
          <a:p>
            <a:pPr lvl="1" algn="l"/>
            <a:r>
              <a:rPr lang="fr-FR" sz="1800" dirty="0"/>
              <a:t>Effet différé à la clôture de l’exercice</a:t>
            </a:r>
          </a:p>
          <a:p>
            <a:pPr lvl="1" algn="l"/>
            <a:endParaRPr lang="fr-FR" sz="1800" dirty="0" smtClean="0"/>
          </a:p>
          <a:p>
            <a:pPr algn="l"/>
            <a:endParaRPr lang="fr-FR" sz="1800" dirty="0" smtClean="0"/>
          </a:p>
          <a:p>
            <a:pPr algn="l"/>
            <a:endParaRPr lang="fr-FR" sz="1800" dirty="0"/>
          </a:p>
        </p:txBody>
      </p:sp>
      <p:sp>
        <p:nvSpPr>
          <p:cNvPr id="7"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6.7 Rédiger un traité de fusion</a:t>
            </a:r>
          </a:p>
        </p:txBody>
      </p:sp>
    </p:spTree>
    <p:extLst>
      <p:ext uri="{BB962C8B-B14F-4D97-AF65-F5344CB8AC3E}">
        <p14:creationId xmlns:p14="http://schemas.microsoft.com/office/powerpoint/2010/main" val="2194044538"/>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algn="r"/>
            <a:r>
              <a:rPr lang="fr-FR" sz="1600" b="0" i="1" dirty="0" smtClean="0">
                <a:solidFill>
                  <a:schemeClr val="accent2"/>
                </a:solidFill>
              </a:rPr>
              <a:t>C</a:t>
            </a:r>
            <a:r>
              <a:rPr lang="fr-FR" sz="1600" b="0" i="1" cap="none" dirty="0" smtClean="0">
                <a:solidFill>
                  <a:schemeClr val="accent2"/>
                </a:solidFill>
              </a:rPr>
              <a:t>ontexte / textes applicables / entités visées</a:t>
            </a:r>
            <a:br>
              <a:rPr lang="fr-FR" sz="1600" b="0" i="1" cap="none" dirty="0" smtClean="0">
                <a:solidFill>
                  <a:schemeClr val="accent2"/>
                </a:solidFill>
              </a:rPr>
            </a:br>
            <a:r>
              <a:rPr lang="fr-FR" sz="1600" b="0" i="1" cap="none" dirty="0" smtClean="0">
                <a:solidFill>
                  <a:schemeClr val="accent2"/>
                </a:solidFill>
              </a:rPr>
              <a:t>Sur la nomination d’un commissaire à la fusion</a:t>
            </a:r>
            <a:br>
              <a:rPr lang="fr-FR" sz="1600" b="0" i="1" cap="none" dirty="0" smtClean="0">
                <a:solidFill>
                  <a:schemeClr val="accent2"/>
                </a:solidFill>
              </a:rPr>
            </a:br>
            <a:r>
              <a:rPr lang="fr-FR" sz="1600" b="0" i="1" cap="none" dirty="0" smtClean="0">
                <a:solidFill>
                  <a:schemeClr val="accent2"/>
                </a:solidFill>
              </a:rPr>
              <a:t>Obligations de publication</a:t>
            </a:r>
            <a:endParaRPr lang="fr-FR" sz="1600" b="0" i="1" cap="none" dirty="0">
              <a:solidFill>
                <a:schemeClr val="accent2"/>
              </a:solidFill>
            </a:endParaRPr>
          </a:p>
        </p:txBody>
      </p:sp>
      <p:sp>
        <p:nvSpPr>
          <p:cNvPr id="6" name="Espace réservé du texte 5"/>
          <p:cNvSpPr>
            <a:spLocks noGrp="1"/>
          </p:cNvSpPr>
          <p:nvPr>
            <p:ph type="body" idx="1"/>
          </p:nvPr>
        </p:nvSpPr>
        <p:spPr/>
        <p:txBody>
          <a:bodyPr/>
          <a:lstStyle/>
          <a:p>
            <a:pPr algn="r"/>
            <a:r>
              <a:rPr lang="fr-FR" sz="2800" dirty="0"/>
              <a:t>7</a:t>
            </a:r>
            <a:r>
              <a:rPr lang="fr-FR" sz="2800" dirty="0" smtClean="0"/>
              <a:t>. Nouvelle </a:t>
            </a:r>
            <a:r>
              <a:rPr lang="fr-FR" sz="2800" dirty="0"/>
              <a:t>réglementation des opérations de restructuration entre associations</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35</a:t>
            </a:fld>
            <a:endParaRPr lang="fr-FR"/>
          </a:p>
        </p:txBody>
      </p:sp>
    </p:spTree>
    <p:extLst>
      <p:ext uri="{BB962C8B-B14F-4D97-AF65-F5344CB8AC3E}">
        <p14:creationId xmlns:p14="http://schemas.microsoft.com/office/powerpoint/2010/main" val="3386152210"/>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935596" y="274638"/>
            <a:ext cx="8208404" cy="562074"/>
          </a:xfrm>
        </p:spPr>
        <p:txBody>
          <a:bodyPr/>
          <a:lstStyle/>
          <a:p>
            <a:pPr algn="l"/>
            <a:r>
              <a:rPr lang="fr-FR" sz="2800" dirty="0" smtClean="0"/>
              <a:t>7.2 Sur la nomination </a:t>
            </a:r>
            <a:r>
              <a:rPr lang="fr-FR" sz="2800" dirty="0"/>
              <a:t>d’un commissaire </a:t>
            </a:r>
            <a:r>
              <a:rPr lang="fr-FR" sz="2800" dirty="0" smtClean="0"/>
              <a:t>à </a:t>
            </a:r>
            <a:r>
              <a:rPr lang="fr-FR" sz="2800" dirty="0"/>
              <a:t>la </a:t>
            </a:r>
            <a:r>
              <a:rPr lang="fr-FR" sz="2800" dirty="0" smtClean="0"/>
              <a:t>fusion</a:t>
            </a:r>
            <a:endParaRPr lang="fr-FR" sz="2800" dirty="0"/>
          </a:p>
        </p:txBody>
      </p:sp>
      <p:sp>
        <p:nvSpPr>
          <p:cNvPr id="6" name="Espace réservé du contenu 5"/>
          <p:cNvSpPr>
            <a:spLocks noGrp="1"/>
          </p:cNvSpPr>
          <p:nvPr>
            <p:ph idx="1"/>
          </p:nvPr>
        </p:nvSpPr>
        <p:spPr>
          <a:xfrm>
            <a:off x="391492" y="1341438"/>
            <a:ext cx="8212956" cy="4784725"/>
          </a:xfrm>
        </p:spPr>
        <p:txBody>
          <a:bodyPr/>
          <a:lstStyle/>
          <a:p>
            <a:r>
              <a:rPr lang="fr-FR" b="1" dirty="0"/>
              <a:t>Seuil de </a:t>
            </a:r>
            <a:r>
              <a:rPr lang="fr-FR" b="1" dirty="0" smtClean="0"/>
              <a:t>nomination du </a:t>
            </a:r>
            <a:r>
              <a:rPr lang="fr-FR" b="1" dirty="0"/>
              <a:t>commissaire à la </a:t>
            </a:r>
            <a:r>
              <a:rPr lang="fr-FR" b="1" dirty="0" smtClean="0"/>
              <a:t>fusion</a:t>
            </a:r>
          </a:p>
          <a:p>
            <a:pPr lvl="1"/>
            <a:r>
              <a:rPr lang="fr-FR" dirty="0"/>
              <a:t>V</a:t>
            </a:r>
            <a:r>
              <a:rPr lang="fr-FR" dirty="0" smtClean="0"/>
              <a:t>aleur </a:t>
            </a:r>
            <a:r>
              <a:rPr lang="fr-FR" dirty="0"/>
              <a:t>totale de l'ensemble des apports </a:t>
            </a:r>
            <a:r>
              <a:rPr lang="fr-FR" dirty="0" smtClean="0"/>
              <a:t>au </a:t>
            </a:r>
            <a:r>
              <a:rPr lang="fr-FR" dirty="0"/>
              <a:t>moins égale à 1 550 000 </a:t>
            </a:r>
            <a:r>
              <a:rPr lang="fr-FR" dirty="0" smtClean="0"/>
              <a:t>euros</a:t>
            </a:r>
          </a:p>
          <a:p>
            <a:pPr lvl="2"/>
            <a:r>
              <a:rPr lang="fr-FR" sz="2000" dirty="0" smtClean="0"/>
              <a:t>Le </a:t>
            </a:r>
            <a:r>
              <a:rPr lang="fr-FR" sz="2000" dirty="0"/>
              <a:t>seuil de 1 550 </a:t>
            </a:r>
            <a:r>
              <a:rPr lang="fr-FR" sz="2000" dirty="0" smtClean="0"/>
              <a:t>000€ correspondrait </a:t>
            </a:r>
            <a:r>
              <a:rPr lang="fr-FR" sz="2000" dirty="0"/>
              <a:t>uniquement aux actifs </a:t>
            </a:r>
            <a:r>
              <a:rPr lang="fr-FR" sz="2000" dirty="0" smtClean="0"/>
              <a:t>apportés net des provisions et amortissements </a:t>
            </a:r>
            <a:r>
              <a:rPr lang="fr-FR" sz="2000" dirty="0"/>
              <a:t>NON minorés des </a:t>
            </a:r>
            <a:r>
              <a:rPr lang="fr-FR" sz="2000" dirty="0" smtClean="0"/>
              <a:t>passifs.</a:t>
            </a:r>
          </a:p>
          <a:p>
            <a:pPr marL="808038" lvl="1" indent="-361950"/>
            <a:r>
              <a:rPr lang="fr-FR" dirty="0"/>
              <a:t>Dans le cas général, les associations désignent d’un commun accord le commissaire à la fusion. </a:t>
            </a:r>
          </a:p>
          <a:p>
            <a:pPr lvl="2"/>
            <a:r>
              <a:rPr lang="fr-FR" sz="2000" dirty="0" smtClean="0"/>
              <a:t>Dans </a:t>
            </a:r>
            <a:r>
              <a:rPr lang="fr-FR" sz="2000" dirty="0"/>
              <a:t>l’hypothèse où l’accord commun ne serait pas possible, solliciter le président du tribunal de grande instance.</a:t>
            </a:r>
          </a:p>
          <a:p>
            <a:pPr lvl="2"/>
            <a:endParaRPr lang="fr-FR" sz="2000" dirty="0"/>
          </a:p>
          <a:p>
            <a:pPr>
              <a:spcBef>
                <a:spcPts val="0"/>
              </a:spcBef>
              <a:spcAft>
                <a:spcPts val="0"/>
              </a:spcAft>
            </a:pPr>
            <a:endParaRPr lang="fr-FR" dirty="0"/>
          </a:p>
        </p:txBody>
      </p:sp>
      <p:sp>
        <p:nvSpPr>
          <p:cNvPr id="4" name="Espace réservé du numéro de diapositive 3"/>
          <p:cNvSpPr>
            <a:spLocks noGrp="1"/>
          </p:cNvSpPr>
          <p:nvPr>
            <p:ph type="sldNum" sz="quarter" idx="12"/>
          </p:nvPr>
        </p:nvSpPr>
        <p:spPr/>
        <p:txBody>
          <a:bodyPr/>
          <a:lstStyle/>
          <a:p>
            <a:pPr>
              <a:defRPr/>
            </a:pPr>
            <a:fld id="{4ED358F1-D722-454D-83DB-E05D342BE5FD}" type="slidenum">
              <a:rPr lang="fr-FR" smtClean="0"/>
              <a:pPr>
                <a:defRPr/>
              </a:pPr>
              <a:t>36</a:t>
            </a:fld>
            <a:endParaRPr lang="fr-FR"/>
          </a:p>
        </p:txBody>
      </p:sp>
    </p:spTree>
    <p:extLst>
      <p:ext uri="{BB962C8B-B14F-4D97-AF65-F5344CB8AC3E}">
        <p14:creationId xmlns:p14="http://schemas.microsoft.com/office/powerpoint/2010/main" val="3486782989"/>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a:xfrm>
            <a:off x="396428" y="1341438"/>
            <a:ext cx="8424044" cy="4784725"/>
          </a:xfrm>
        </p:spPr>
        <p:txBody>
          <a:bodyPr/>
          <a:lstStyle/>
          <a:p>
            <a:r>
              <a:rPr lang="fr-FR" sz="1800" b="1" dirty="0"/>
              <a:t>Obligation de publication dans un journal d’annonces </a:t>
            </a:r>
            <a:r>
              <a:rPr lang="fr-FR" sz="1800" b="1" dirty="0" smtClean="0"/>
              <a:t>légales 30 jours avant la tenue des AG des informations suivantes :</a:t>
            </a:r>
            <a:endParaRPr lang="fr-FR" sz="1800" b="1" dirty="0"/>
          </a:p>
          <a:p>
            <a:pPr lvl="2"/>
            <a:r>
              <a:rPr lang="fr-FR" sz="1600" dirty="0" smtClean="0"/>
              <a:t>Titre objet social et date de déclaration à la préfecture, le département de parution de l’avis, l’identifiant au répertoire national des associations et le SIREN.</a:t>
            </a:r>
          </a:p>
          <a:p>
            <a:pPr lvl="2"/>
            <a:r>
              <a:rPr lang="fr-FR" sz="1600" dirty="0" smtClean="0"/>
              <a:t>Le cas échéant, le titre, l’objet et le siège social envisagé de la nouvelle association résultant de l’opération.</a:t>
            </a:r>
          </a:p>
          <a:p>
            <a:pPr lvl="2"/>
            <a:r>
              <a:rPr lang="fr-FR" sz="1600" dirty="0" smtClean="0"/>
              <a:t>La date d’arrêté du projet et la date prévue pour la réunion des organes délibérants devant statuer sur l’opération.</a:t>
            </a:r>
          </a:p>
          <a:p>
            <a:pPr lvl="2"/>
            <a:r>
              <a:rPr lang="fr-FR" sz="1600" dirty="0" smtClean="0"/>
              <a:t>Evaluation des actifs et du passif ainsi que des engagements souscrits transférés (ex: cautions, crédit-bail, subventions d’amortissement non amorties). </a:t>
            </a:r>
            <a:r>
              <a:rPr lang="fr-FR" sz="1600" b="1" dirty="0" smtClean="0"/>
              <a:t>Ne pas trop détailler : montants de l’ensemble de l’actif et du passif.</a:t>
            </a:r>
          </a:p>
          <a:p>
            <a:r>
              <a:rPr lang="fr-FR" sz="1800" b="1" dirty="0"/>
              <a:t>Obligation de mise à disposition gratuite du projet de l’opération </a:t>
            </a:r>
            <a:r>
              <a:rPr lang="fr-FR" sz="1800" b="1" dirty="0" smtClean="0"/>
              <a:t>(projet </a:t>
            </a:r>
            <a:r>
              <a:rPr lang="fr-FR" sz="1800" b="1" dirty="0"/>
              <a:t>de traité de </a:t>
            </a:r>
            <a:r>
              <a:rPr lang="fr-FR" sz="1800" b="1" dirty="0" smtClean="0"/>
              <a:t>fusion </a:t>
            </a:r>
            <a:r>
              <a:rPr lang="fr-FR" sz="1800" b="1" dirty="0"/>
              <a:t>et </a:t>
            </a:r>
            <a:r>
              <a:rPr lang="fr-FR" sz="1800" b="1" dirty="0" smtClean="0"/>
              <a:t>documents annexes) au </a:t>
            </a:r>
            <a:r>
              <a:rPr lang="fr-FR" sz="1800" b="1" dirty="0"/>
              <a:t>siège social de chaque OGEC, pendant </a:t>
            </a:r>
            <a:r>
              <a:rPr lang="fr-FR" sz="1800" b="1" dirty="0" smtClean="0"/>
              <a:t>30 jours.</a:t>
            </a:r>
            <a:endParaRPr lang="fr-FR" sz="1800" b="1" dirty="0"/>
          </a:p>
          <a:p>
            <a:pPr marL="114300" indent="0">
              <a:buNone/>
            </a:pPr>
            <a:endParaRPr lang="fr-FR" b="1" dirty="0" smtClean="0"/>
          </a:p>
          <a:p>
            <a:endParaRPr lang="fr-FR" sz="1600" dirty="0"/>
          </a:p>
        </p:txBody>
      </p:sp>
      <p:sp>
        <p:nvSpPr>
          <p:cNvPr id="4" name="Espace réservé du numéro de diapositive 3"/>
          <p:cNvSpPr>
            <a:spLocks noGrp="1"/>
          </p:cNvSpPr>
          <p:nvPr>
            <p:ph type="sldNum" sz="quarter" idx="12"/>
          </p:nvPr>
        </p:nvSpPr>
        <p:spPr/>
        <p:txBody>
          <a:bodyPr/>
          <a:lstStyle/>
          <a:p>
            <a:pPr>
              <a:defRPr/>
            </a:pPr>
            <a:fld id="{4ED358F1-D722-454D-83DB-E05D342BE5FD}" type="slidenum">
              <a:rPr lang="fr-FR" smtClean="0"/>
              <a:pPr>
                <a:defRPr/>
              </a:pPr>
              <a:t>37</a:t>
            </a:fld>
            <a:endParaRPr lang="fr-FR"/>
          </a:p>
        </p:txBody>
      </p:sp>
      <p:sp>
        <p:nvSpPr>
          <p:cNvPr id="7" name="Titre 4"/>
          <p:cNvSpPr>
            <a:spLocks noGrp="1"/>
          </p:cNvSpPr>
          <p:nvPr>
            <p:ph type="title"/>
          </p:nvPr>
        </p:nvSpPr>
        <p:spPr>
          <a:xfrm>
            <a:off x="935596" y="274638"/>
            <a:ext cx="7164796" cy="561975"/>
          </a:xfrm>
        </p:spPr>
        <p:txBody>
          <a:bodyPr/>
          <a:lstStyle/>
          <a:p>
            <a:pPr algn="l"/>
            <a:r>
              <a:rPr lang="fr-FR" sz="2800" dirty="0" smtClean="0"/>
              <a:t>7.3 Obligations de publication </a:t>
            </a:r>
            <a:endParaRPr lang="fr-FR" sz="2800" dirty="0"/>
          </a:p>
        </p:txBody>
      </p:sp>
    </p:spTree>
    <p:extLst>
      <p:ext uri="{BB962C8B-B14F-4D97-AF65-F5344CB8AC3E}">
        <p14:creationId xmlns:p14="http://schemas.microsoft.com/office/powerpoint/2010/main" val="3412598924"/>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p:txBody>
          <a:bodyPr/>
          <a:lstStyle/>
          <a:p>
            <a:pPr lvl="1" algn="r">
              <a:spcBef>
                <a:spcPts val="0"/>
              </a:spcBef>
              <a:spcAft>
                <a:spcPts val="0"/>
              </a:spcAft>
            </a:pPr>
            <a:r>
              <a:rPr lang="fr-FR" sz="2800" b="1" dirty="0"/>
              <a:t>8</a:t>
            </a:r>
            <a:r>
              <a:rPr lang="fr-FR" sz="2800" b="1" dirty="0" smtClean="0"/>
              <a:t>.	Facteurs clés de succès</a:t>
            </a:r>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38</a:t>
            </a:fld>
            <a:endParaRPr lang="fr-FR"/>
          </a:p>
        </p:txBody>
      </p:sp>
    </p:spTree>
    <p:extLst>
      <p:ext uri="{BB962C8B-B14F-4D97-AF65-F5344CB8AC3E}">
        <p14:creationId xmlns:p14="http://schemas.microsoft.com/office/powerpoint/2010/main" val="369877326"/>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8. Facteurs clés de succès</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39</a:t>
            </a:fld>
            <a:endParaRPr lang="fr-FR"/>
          </a:p>
        </p:txBody>
      </p:sp>
      <p:sp>
        <p:nvSpPr>
          <p:cNvPr id="2" name="Espace réservé du contenu 1"/>
          <p:cNvSpPr>
            <a:spLocks noGrp="1"/>
          </p:cNvSpPr>
          <p:nvPr>
            <p:ph idx="1"/>
          </p:nvPr>
        </p:nvSpPr>
        <p:spPr>
          <a:xfrm>
            <a:off x="395536" y="1012260"/>
            <a:ext cx="8568952" cy="4536504"/>
          </a:xfrm>
        </p:spPr>
        <p:txBody>
          <a:bodyPr/>
          <a:lstStyle/>
          <a:p>
            <a:pPr algn="l"/>
            <a:r>
              <a:rPr lang="fr-FR" sz="2200" dirty="0" smtClean="0"/>
              <a:t>Définir un objectif </a:t>
            </a:r>
          </a:p>
          <a:p>
            <a:pPr algn="l"/>
            <a:r>
              <a:rPr lang="fr-FR" sz="2200" dirty="0" smtClean="0"/>
              <a:t>Choix du chef de projet, chef d’établissement coordinateur</a:t>
            </a:r>
          </a:p>
          <a:p>
            <a:pPr algn="l"/>
            <a:r>
              <a:rPr lang="fr-FR" sz="2200" dirty="0" smtClean="0"/>
              <a:t>Communication/information régulière, tout au long du projet</a:t>
            </a:r>
          </a:p>
          <a:p>
            <a:pPr algn="l"/>
            <a:r>
              <a:rPr lang="fr-FR" sz="2200" dirty="0"/>
              <a:t>Concertation et </a:t>
            </a:r>
            <a:r>
              <a:rPr lang="fr-FR" sz="2200" dirty="0" smtClean="0"/>
              <a:t>anticipation</a:t>
            </a:r>
            <a:endParaRPr lang="fr-FR" sz="2200" dirty="0"/>
          </a:p>
          <a:p>
            <a:pPr algn="l"/>
            <a:r>
              <a:rPr lang="fr-FR" sz="2200" dirty="0" smtClean="0"/>
              <a:t>Etablir </a:t>
            </a:r>
            <a:r>
              <a:rPr lang="fr-FR" sz="2200" dirty="0"/>
              <a:t>un calendrier complet des opérations </a:t>
            </a:r>
            <a:endParaRPr lang="fr-FR" sz="2200" dirty="0" smtClean="0"/>
          </a:p>
          <a:p>
            <a:pPr algn="l"/>
            <a:r>
              <a:rPr lang="fr-FR" sz="2200" dirty="0" smtClean="0"/>
              <a:t>Procéder </a:t>
            </a:r>
            <a:r>
              <a:rPr lang="fr-FR" sz="2200" dirty="0"/>
              <a:t>à une analyse préalable approfondie des établissements qui fusionnent </a:t>
            </a:r>
            <a:r>
              <a:rPr lang="fr-FR" sz="2200" dirty="0" smtClean="0"/>
              <a:t>(ne </a:t>
            </a:r>
            <a:r>
              <a:rPr lang="fr-FR" sz="2200" dirty="0"/>
              <a:t>pas mettre l’absorbant en </a:t>
            </a:r>
            <a:r>
              <a:rPr lang="fr-FR" sz="2200" dirty="0" smtClean="0"/>
              <a:t>péril)</a:t>
            </a:r>
            <a:endParaRPr lang="fr-FR" sz="2200" dirty="0"/>
          </a:p>
          <a:p>
            <a:pPr algn="l"/>
            <a:r>
              <a:rPr lang="fr-FR" sz="2200" dirty="0" smtClean="0"/>
              <a:t>Projeter le positionnement de la gouvernance (répartition des pouvoirs au sein du CA et du bureau)</a:t>
            </a:r>
          </a:p>
          <a:p>
            <a:pPr algn="l"/>
            <a:endParaRPr lang="fr-FR" sz="2200" dirty="0" smtClean="0"/>
          </a:p>
          <a:p>
            <a:pPr algn="l"/>
            <a:endParaRPr lang="fr-FR" sz="2200" dirty="0" smtClean="0"/>
          </a:p>
          <a:p>
            <a:pPr algn="l"/>
            <a:endParaRPr lang="fr-FR" sz="2200" dirty="0" smtClean="0"/>
          </a:p>
        </p:txBody>
      </p:sp>
    </p:spTree>
    <p:extLst>
      <p:ext uri="{BB962C8B-B14F-4D97-AF65-F5344CB8AC3E}">
        <p14:creationId xmlns:p14="http://schemas.microsoft.com/office/powerpoint/2010/main" val="3222877330"/>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1. Pourquoi se regrouper ?</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4</a:t>
            </a:fld>
            <a:endParaRPr lang="fr-FR"/>
          </a:p>
        </p:txBody>
      </p:sp>
      <p:sp>
        <p:nvSpPr>
          <p:cNvPr id="2" name="Espace réservé du contenu 1"/>
          <p:cNvSpPr>
            <a:spLocks noGrp="1"/>
          </p:cNvSpPr>
          <p:nvPr>
            <p:ph idx="1"/>
          </p:nvPr>
        </p:nvSpPr>
        <p:spPr>
          <a:xfrm>
            <a:off x="395536" y="1269430"/>
            <a:ext cx="8424936" cy="2735634"/>
          </a:xfrm>
        </p:spPr>
        <p:txBody>
          <a:bodyPr/>
          <a:lstStyle/>
          <a:p>
            <a:pPr algn="l"/>
            <a:r>
              <a:rPr lang="fr-FR" sz="2200" dirty="0" smtClean="0"/>
              <a:t>Raisons </a:t>
            </a:r>
            <a:r>
              <a:rPr lang="fr-FR" sz="2200" dirty="0"/>
              <a:t>économiques</a:t>
            </a:r>
          </a:p>
          <a:p>
            <a:pPr lvl="1" algn="l">
              <a:buClr>
                <a:srgbClr val="F39915"/>
              </a:buClr>
            </a:pPr>
            <a:r>
              <a:rPr lang="fr-FR" sz="2200" dirty="0" smtClean="0"/>
              <a:t>Optimiser </a:t>
            </a:r>
            <a:r>
              <a:rPr lang="fr-FR" sz="2200" dirty="0"/>
              <a:t>la gestion des fonctions support, créer des synergies, </a:t>
            </a:r>
            <a:r>
              <a:rPr lang="fr-FR" sz="2200" dirty="0" smtClean="0"/>
              <a:t>développer </a:t>
            </a:r>
            <a:r>
              <a:rPr lang="fr-FR" sz="2200" dirty="0"/>
              <a:t>les </a:t>
            </a:r>
            <a:r>
              <a:rPr lang="fr-FR" sz="2200" dirty="0" smtClean="0"/>
              <a:t>compétences</a:t>
            </a:r>
            <a:endParaRPr lang="fr-FR" sz="2200" dirty="0"/>
          </a:p>
          <a:p>
            <a:pPr lvl="1" algn="l">
              <a:buClr>
                <a:srgbClr val="F39915"/>
              </a:buClr>
            </a:pPr>
            <a:r>
              <a:rPr lang="fr-FR" sz="2200" dirty="0"/>
              <a:t>Mutualiser les moyens (financiers, humains, etc.) et faire des économies dans un contexte de baisse des financements </a:t>
            </a:r>
            <a:r>
              <a:rPr lang="fr-FR" sz="2200" dirty="0" smtClean="0"/>
              <a:t>publics</a:t>
            </a:r>
          </a:p>
          <a:p>
            <a:pPr lvl="1" algn="l">
              <a:buClr>
                <a:srgbClr val="F39915"/>
              </a:buClr>
            </a:pPr>
            <a:r>
              <a:rPr lang="fr-FR" sz="2200" dirty="0"/>
              <a:t>Sauver un établissement en difficulté</a:t>
            </a:r>
          </a:p>
          <a:p>
            <a:pPr lvl="1" algn="l">
              <a:buClr>
                <a:srgbClr val="F39915"/>
              </a:buClr>
            </a:pPr>
            <a:r>
              <a:rPr lang="fr-FR" sz="2200" dirty="0"/>
              <a:t>Accroître la capacité d’investissement </a:t>
            </a:r>
          </a:p>
          <a:p>
            <a:pPr lvl="1" algn="l">
              <a:buClr>
                <a:srgbClr val="F39915"/>
              </a:buClr>
            </a:pPr>
            <a:r>
              <a:rPr lang="fr-FR" sz="2200" dirty="0" smtClean="0"/>
              <a:t>Permettre la prise en charge d’élèves hors commune</a:t>
            </a:r>
          </a:p>
          <a:p>
            <a:pPr lvl="1" algn="l">
              <a:buClr>
                <a:srgbClr val="F39915"/>
              </a:buClr>
            </a:pPr>
            <a:r>
              <a:rPr lang="fr-FR" sz="2200" dirty="0" smtClean="0"/>
              <a:t>Outil de pilotage territorial (ex: baisse d’effectifs)</a:t>
            </a:r>
            <a:endParaRPr lang="fr-FR" sz="2200" dirty="0"/>
          </a:p>
        </p:txBody>
      </p:sp>
    </p:spTree>
    <p:extLst>
      <p:ext uri="{BB962C8B-B14F-4D97-AF65-F5344CB8AC3E}">
        <p14:creationId xmlns:p14="http://schemas.microsoft.com/office/powerpoint/2010/main" val="1513724739"/>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1. Pourquoi se regrouper ?</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5</a:t>
            </a:fld>
            <a:endParaRPr lang="fr-FR"/>
          </a:p>
        </p:txBody>
      </p:sp>
      <p:sp>
        <p:nvSpPr>
          <p:cNvPr id="2" name="Espace réservé du contenu 1"/>
          <p:cNvSpPr>
            <a:spLocks noGrp="1"/>
          </p:cNvSpPr>
          <p:nvPr>
            <p:ph idx="1"/>
          </p:nvPr>
        </p:nvSpPr>
        <p:spPr>
          <a:xfrm>
            <a:off x="395536" y="1268760"/>
            <a:ext cx="8424936" cy="2735634"/>
          </a:xfrm>
        </p:spPr>
        <p:txBody>
          <a:bodyPr/>
          <a:lstStyle/>
          <a:p>
            <a:pPr algn="l"/>
            <a:r>
              <a:rPr lang="fr-FR" sz="2200" dirty="0" smtClean="0"/>
              <a:t>Raisons pédagogiques</a:t>
            </a:r>
          </a:p>
          <a:p>
            <a:pPr lvl="1" algn="l">
              <a:buClr>
                <a:srgbClr val="F39915"/>
              </a:buClr>
            </a:pPr>
            <a:r>
              <a:rPr lang="fr-FR" sz="2200" dirty="0"/>
              <a:t>Optimiser l’offre </a:t>
            </a:r>
            <a:r>
              <a:rPr lang="fr-FR" sz="2200" dirty="0" smtClean="0"/>
              <a:t>éducative</a:t>
            </a:r>
          </a:p>
          <a:p>
            <a:pPr lvl="1" algn="l">
              <a:buClr>
                <a:srgbClr val="F39915"/>
              </a:buClr>
            </a:pPr>
            <a:r>
              <a:rPr lang="fr-FR" sz="2200" dirty="0"/>
              <a:t>A</a:t>
            </a:r>
            <a:r>
              <a:rPr lang="fr-FR" sz="2200" dirty="0" smtClean="0"/>
              <a:t>méliorer </a:t>
            </a:r>
            <a:r>
              <a:rPr lang="fr-FR" sz="2200" dirty="0"/>
              <a:t>la cohérence pédagogique</a:t>
            </a:r>
          </a:p>
          <a:p>
            <a:pPr lvl="1" algn="l">
              <a:buClr>
                <a:srgbClr val="F39915"/>
              </a:buClr>
            </a:pPr>
            <a:r>
              <a:rPr lang="fr-FR" sz="2200" dirty="0"/>
              <a:t>Limiter la concurrence entre établissements</a:t>
            </a:r>
          </a:p>
          <a:p>
            <a:pPr lvl="1" algn="l">
              <a:buClr>
                <a:srgbClr val="F39915"/>
              </a:buClr>
            </a:pPr>
            <a:r>
              <a:rPr lang="fr-FR" sz="2200" dirty="0"/>
              <a:t>Nécessité d’une décharge pour les CE du 1er </a:t>
            </a:r>
            <a:r>
              <a:rPr lang="fr-FR" sz="2200" dirty="0" smtClean="0"/>
              <a:t>degré</a:t>
            </a:r>
          </a:p>
          <a:p>
            <a:pPr algn="l"/>
            <a:r>
              <a:rPr lang="fr-FR" sz="2200" dirty="0"/>
              <a:t>Problématiques immobilières</a:t>
            </a:r>
          </a:p>
          <a:p>
            <a:pPr lvl="1" algn="l">
              <a:buClr>
                <a:srgbClr val="F39915"/>
              </a:buClr>
            </a:pPr>
            <a:r>
              <a:rPr lang="fr-FR" sz="2200" dirty="0"/>
              <a:t>Problème d’espace (manque ou inversement)</a:t>
            </a:r>
          </a:p>
          <a:p>
            <a:pPr lvl="1" algn="l">
              <a:buClr>
                <a:srgbClr val="F39915"/>
              </a:buClr>
            </a:pPr>
            <a:r>
              <a:rPr lang="fr-FR" sz="2200" dirty="0"/>
              <a:t>Vétusté des locaux, impossibilité de mise aux normes Sécurité/Handicapé</a:t>
            </a:r>
          </a:p>
          <a:p>
            <a:pPr lvl="1" algn="l">
              <a:buClr>
                <a:srgbClr val="F39915"/>
              </a:buClr>
            </a:pPr>
            <a:endParaRPr lang="fr-FR" sz="2200" dirty="0"/>
          </a:p>
        </p:txBody>
      </p:sp>
    </p:spTree>
    <p:extLst>
      <p:ext uri="{BB962C8B-B14F-4D97-AF65-F5344CB8AC3E}">
        <p14:creationId xmlns:p14="http://schemas.microsoft.com/office/powerpoint/2010/main" val="349317091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1. Pourquoi se regrouper ?</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6</a:t>
            </a:fld>
            <a:endParaRPr lang="fr-FR"/>
          </a:p>
        </p:txBody>
      </p:sp>
      <p:sp>
        <p:nvSpPr>
          <p:cNvPr id="2" name="Espace réservé du contenu 1"/>
          <p:cNvSpPr>
            <a:spLocks noGrp="1"/>
          </p:cNvSpPr>
          <p:nvPr>
            <p:ph idx="1"/>
          </p:nvPr>
        </p:nvSpPr>
        <p:spPr>
          <a:xfrm>
            <a:off x="395536" y="1268760"/>
            <a:ext cx="8424936" cy="2735634"/>
          </a:xfrm>
          <a:noFill/>
          <a:ln w="9525">
            <a:noFill/>
            <a:miter lim="800000"/>
            <a:headEnd/>
            <a:tailEnd/>
          </a:ln>
        </p:spPr>
        <p:txBody>
          <a:bodyPr vert="horz" wrap="square" lIns="91440" tIns="45720" rIns="91440" bIns="45720" numCol="1" anchor="t" anchorCtr="0" compatLnSpc="1">
            <a:prstTxWarp prst="textNoShape">
              <a:avLst/>
            </a:prstTxWarp>
          </a:bodyPr>
          <a:lstStyle/>
          <a:p>
            <a:pPr algn="l"/>
            <a:r>
              <a:rPr lang="fr-FR" sz="2200" dirty="0"/>
              <a:t>Autres raisons :</a:t>
            </a:r>
          </a:p>
          <a:p>
            <a:pPr lvl="1" algn="l">
              <a:buClr>
                <a:srgbClr val="F39915"/>
              </a:buClr>
            </a:pPr>
            <a:r>
              <a:rPr lang="fr-FR" sz="2200" dirty="0"/>
              <a:t>Manque de bénévoles</a:t>
            </a:r>
          </a:p>
          <a:p>
            <a:pPr lvl="1" algn="l">
              <a:buClr>
                <a:srgbClr val="F39915"/>
              </a:buClr>
            </a:pPr>
            <a:r>
              <a:rPr lang="fr-FR" sz="2200" dirty="0"/>
              <a:t>Problèmes de </a:t>
            </a:r>
            <a:r>
              <a:rPr lang="fr-FR" sz="2200" dirty="0" smtClean="0"/>
              <a:t>gouvernance</a:t>
            </a:r>
          </a:p>
          <a:p>
            <a:pPr lvl="1" algn="l">
              <a:buClr>
                <a:srgbClr val="F39915"/>
              </a:buClr>
            </a:pPr>
            <a:endParaRPr lang="fr-FR" sz="2200" dirty="0"/>
          </a:p>
          <a:p>
            <a:pPr lvl="1" algn="l"/>
            <a:endParaRPr lang="fr-FR" sz="2200" i="1" dirty="0"/>
          </a:p>
          <a:p>
            <a:pPr algn="l">
              <a:lnSpc>
                <a:spcPct val="100000"/>
              </a:lnSpc>
              <a:buFont typeface="Symbol"/>
              <a:buChar char="Þ"/>
            </a:pPr>
            <a:r>
              <a:rPr lang="fr-FR" sz="2200" dirty="0" smtClean="0"/>
              <a:t>Plusieurs facteurs sont souvent à l’origine d’une fusion</a:t>
            </a:r>
            <a:endParaRPr lang="fr-FR" sz="2200" dirty="0"/>
          </a:p>
          <a:p>
            <a:pPr algn="l">
              <a:buFont typeface="Arial" panose="020B0604020202020204" pitchFamily="34" charset="0"/>
              <a:buChar char="•"/>
            </a:pPr>
            <a:endParaRPr lang="fr-FR" sz="2200" dirty="0"/>
          </a:p>
          <a:p>
            <a:pPr lvl="1" algn="l">
              <a:buClr>
                <a:srgbClr val="F39915"/>
              </a:buClr>
            </a:pPr>
            <a:endParaRPr lang="fr-FR" sz="2200" dirty="0" smtClean="0"/>
          </a:p>
          <a:p>
            <a:pPr lvl="1" algn="l">
              <a:buClr>
                <a:srgbClr val="F39915"/>
              </a:buClr>
            </a:pPr>
            <a:endParaRPr lang="fr-FR" sz="2200" dirty="0"/>
          </a:p>
          <a:p>
            <a:pPr lvl="1" algn="l">
              <a:buClr>
                <a:srgbClr val="F39915"/>
              </a:buClr>
            </a:pPr>
            <a:endParaRPr lang="fr-FR" sz="2200" dirty="0"/>
          </a:p>
        </p:txBody>
      </p:sp>
    </p:spTree>
    <p:extLst>
      <p:ext uri="{BB962C8B-B14F-4D97-AF65-F5344CB8AC3E}">
        <p14:creationId xmlns:p14="http://schemas.microsoft.com/office/powerpoint/2010/main" val="391048821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pPr lvl="1" algn="r"/>
            <a:endParaRPr lang="fr-FR" sz="1600" dirty="0">
              <a:solidFill>
                <a:schemeClr val="accent2"/>
              </a:solidFill>
            </a:endParaRPr>
          </a:p>
        </p:txBody>
      </p:sp>
      <p:sp>
        <p:nvSpPr>
          <p:cNvPr id="8" name="Espace réservé du texte 7"/>
          <p:cNvSpPr>
            <a:spLocks noGrp="1"/>
          </p:cNvSpPr>
          <p:nvPr>
            <p:ph type="body" idx="1"/>
          </p:nvPr>
        </p:nvSpPr>
        <p:spPr/>
        <p:txBody>
          <a:bodyPr/>
          <a:lstStyle/>
          <a:p>
            <a:pPr algn="r"/>
            <a:r>
              <a:rPr lang="fr-FR" sz="2800" b="1" dirty="0" smtClean="0"/>
              <a:t>2. </a:t>
            </a:r>
            <a:r>
              <a:rPr lang="fr-FR" sz="2800" b="1" dirty="0"/>
              <a:t>P</a:t>
            </a:r>
            <a:r>
              <a:rPr lang="fr-FR" sz="2800" b="1" dirty="0" smtClean="0"/>
              <a:t>oints délicats</a:t>
            </a:r>
            <a:endParaRPr lang="fr-FR" sz="2800" b="1" dirty="0"/>
          </a:p>
        </p:txBody>
      </p:sp>
      <p:sp>
        <p:nvSpPr>
          <p:cNvPr id="4" name="Espace réservé du numéro de diapositive 3"/>
          <p:cNvSpPr>
            <a:spLocks noGrp="1"/>
          </p:cNvSpPr>
          <p:nvPr>
            <p:ph type="sldNum" sz="quarter" idx="12"/>
          </p:nvPr>
        </p:nvSpPr>
        <p:spPr/>
        <p:txBody>
          <a:bodyPr/>
          <a:lstStyle/>
          <a:p>
            <a:pPr>
              <a:defRPr/>
            </a:pPr>
            <a:fld id="{A7E71A89-2D00-429E-BE5D-A47F07EEDC0C}" type="slidenum">
              <a:rPr lang="fr-FR" smtClean="0"/>
              <a:pPr>
                <a:defRPr/>
              </a:pPr>
              <a:t>7</a:t>
            </a:fld>
            <a:endParaRPr lang="fr-FR"/>
          </a:p>
        </p:txBody>
      </p:sp>
    </p:spTree>
    <p:extLst>
      <p:ext uri="{BB962C8B-B14F-4D97-AF65-F5344CB8AC3E}">
        <p14:creationId xmlns:p14="http://schemas.microsoft.com/office/powerpoint/2010/main" val="362397175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2. Points délicats</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8</a:t>
            </a:fld>
            <a:endParaRPr lang="fr-FR"/>
          </a:p>
        </p:txBody>
      </p:sp>
      <p:sp>
        <p:nvSpPr>
          <p:cNvPr id="2" name="Espace réservé du contenu 1"/>
          <p:cNvSpPr>
            <a:spLocks noGrp="1"/>
          </p:cNvSpPr>
          <p:nvPr>
            <p:ph idx="1"/>
          </p:nvPr>
        </p:nvSpPr>
        <p:spPr>
          <a:xfrm>
            <a:off x="395536" y="1268760"/>
            <a:ext cx="8352928" cy="4536504"/>
          </a:xfrm>
        </p:spPr>
        <p:txBody>
          <a:bodyPr/>
          <a:lstStyle/>
          <a:p>
            <a:pPr algn="l"/>
            <a:r>
              <a:rPr lang="fr-FR" sz="2200" dirty="0" smtClean="0"/>
              <a:t>Identité des établissements :</a:t>
            </a:r>
          </a:p>
          <a:p>
            <a:pPr lvl="1" algn="l"/>
            <a:r>
              <a:rPr lang="fr-FR" sz="2200" dirty="0" smtClean="0"/>
              <a:t>Risque de perte de valeur historique, d’attachement affectif et de désengagement des bénévoles</a:t>
            </a:r>
          </a:p>
          <a:p>
            <a:pPr lvl="1" algn="l"/>
            <a:r>
              <a:rPr lang="fr-FR" sz="2200" dirty="0" smtClean="0"/>
              <a:t>Adaptation </a:t>
            </a:r>
            <a:r>
              <a:rPr lang="fr-FR" sz="2200" dirty="0"/>
              <a:t>de la gouvernance : place des anciens et de nouveaux </a:t>
            </a:r>
            <a:r>
              <a:rPr lang="fr-FR" sz="2200" dirty="0" smtClean="0"/>
              <a:t>administrateurs</a:t>
            </a:r>
          </a:p>
          <a:p>
            <a:pPr lvl="1" algn="l"/>
            <a:r>
              <a:rPr lang="fr-FR" sz="2200" dirty="0" smtClean="0"/>
              <a:t>Place </a:t>
            </a:r>
            <a:r>
              <a:rPr lang="fr-FR" sz="2200" dirty="0"/>
              <a:t>des dirigeants (personnalité des présidents d’OGEC et chefs </a:t>
            </a:r>
            <a:r>
              <a:rPr lang="fr-FR" sz="2200" dirty="0" smtClean="0"/>
              <a:t>d’établissement)</a:t>
            </a:r>
          </a:p>
          <a:p>
            <a:pPr lvl="1" algn="l"/>
            <a:r>
              <a:rPr lang="fr-FR" sz="2200" dirty="0" smtClean="0"/>
              <a:t>Culture </a:t>
            </a:r>
            <a:r>
              <a:rPr lang="fr-FR" sz="2200" dirty="0"/>
              <a:t>des établissements, projets d’établissements difficiles à </a:t>
            </a:r>
            <a:r>
              <a:rPr lang="fr-FR" sz="2200" dirty="0" smtClean="0"/>
              <a:t>marier</a:t>
            </a:r>
            <a:endParaRPr lang="fr-FR" sz="2200" dirty="0"/>
          </a:p>
          <a:p>
            <a:pPr lvl="1" algn="l"/>
            <a:endParaRPr lang="fr-FR" sz="2200" dirty="0"/>
          </a:p>
          <a:p>
            <a:pPr algn="l"/>
            <a:endParaRPr lang="fr-FR" sz="2200" dirty="0" smtClean="0"/>
          </a:p>
        </p:txBody>
      </p:sp>
    </p:spTree>
    <p:extLst>
      <p:ext uri="{BB962C8B-B14F-4D97-AF65-F5344CB8AC3E}">
        <p14:creationId xmlns:p14="http://schemas.microsoft.com/office/powerpoint/2010/main" val="343261622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60636" y="226740"/>
            <a:ext cx="7643812" cy="561975"/>
          </a:xfrm>
        </p:spPr>
        <p:txBody>
          <a:bodyPr/>
          <a:lstStyle/>
          <a:p>
            <a:pPr algn="l" eaLnBrk="1" hangingPunct="1"/>
            <a:r>
              <a:rPr lang="fr-FR" altLang="fr-FR" sz="2800" dirty="0" smtClean="0"/>
              <a:t>2. Points délicats</a:t>
            </a:r>
          </a:p>
        </p:txBody>
      </p:sp>
      <p:sp>
        <p:nvSpPr>
          <p:cNvPr id="6" name="Espace réservé du numéro de diapositive 5"/>
          <p:cNvSpPr>
            <a:spLocks noGrp="1"/>
          </p:cNvSpPr>
          <p:nvPr>
            <p:ph type="sldNum" sz="quarter" idx="12"/>
          </p:nvPr>
        </p:nvSpPr>
        <p:spPr/>
        <p:txBody>
          <a:bodyPr/>
          <a:lstStyle/>
          <a:p>
            <a:pPr>
              <a:defRPr/>
            </a:pPr>
            <a:fld id="{A7E71A89-2D00-429E-BE5D-A47F07EEDC0C}" type="slidenum">
              <a:rPr lang="fr-FR" smtClean="0"/>
              <a:pPr>
                <a:defRPr/>
              </a:pPr>
              <a:t>9</a:t>
            </a:fld>
            <a:endParaRPr lang="fr-FR"/>
          </a:p>
        </p:txBody>
      </p:sp>
      <p:sp>
        <p:nvSpPr>
          <p:cNvPr id="2" name="Espace réservé du contenu 1"/>
          <p:cNvSpPr>
            <a:spLocks noGrp="1"/>
          </p:cNvSpPr>
          <p:nvPr>
            <p:ph idx="1"/>
          </p:nvPr>
        </p:nvSpPr>
        <p:spPr>
          <a:xfrm>
            <a:off x="395536" y="1268760"/>
            <a:ext cx="8352928" cy="4536504"/>
          </a:xfrm>
        </p:spPr>
        <p:txBody>
          <a:bodyPr/>
          <a:lstStyle/>
          <a:p>
            <a:pPr algn="l"/>
            <a:r>
              <a:rPr lang="fr-FR" sz="2200" dirty="0" smtClean="0"/>
              <a:t>Concernant le personnel : </a:t>
            </a:r>
            <a:endParaRPr lang="fr-FR" sz="2200" dirty="0"/>
          </a:p>
          <a:p>
            <a:pPr lvl="1" algn="l">
              <a:buClr>
                <a:srgbClr val="F39915"/>
              </a:buClr>
            </a:pPr>
            <a:r>
              <a:rPr lang="fr-FR" sz="2200" kern="1200" dirty="0">
                <a:ea typeface="+mn-ea"/>
                <a:cs typeface="+mn-cs"/>
              </a:rPr>
              <a:t>Mouvement de l’emploi : différence de traitement des fusions entre CNM1 et CNM2</a:t>
            </a:r>
          </a:p>
          <a:p>
            <a:pPr lvl="1" algn="l">
              <a:buClr>
                <a:srgbClr val="F39915"/>
              </a:buClr>
            </a:pPr>
            <a:r>
              <a:rPr lang="fr-FR" sz="2200" kern="1200" dirty="0">
                <a:ea typeface="+mn-ea"/>
                <a:cs typeface="+mn-cs"/>
              </a:rPr>
              <a:t>Transfert des contrats de travail individuels (distorsions, avantages sociaux)</a:t>
            </a:r>
          </a:p>
          <a:p>
            <a:pPr algn="l"/>
            <a:r>
              <a:rPr lang="fr-FR" sz="2200" dirty="0" smtClean="0"/>
              <a:t>Problématiques immobilières:</a:t>
            </a:r>
          </a:p>
          <a:p>
            <a:pPr lvl="1" algn="l">
              <a:buClr>
                <a:srgbClr val="F39915"/>
              </a:buClr>
            </a:pPr>
            <a:r>
              <a:rPr lang="fr-FR" sz="2200" kern="1200" dirty="0">
                <a:ea typeface="+mn-ea"/>
                <a:cs typeface="+mn-cs"/>
              </a:rPr>
              <a:t>Etat du patrimoine</a:t>
            </a:r>
          </a:p>
          <a:p>
            <a:pPr lvl="1" algn="l">
              <a:buClr>
                <a:srgbClr val="F39915"/>
              </a:buClr>
            </a:pPr>
            <a:r>
              <a:rPr lang="fr-FR" sz="2200" kern="1200" dirty="0">
                <a:ea typeface="+mn-ea"/>
                <a:cs typeface="+mn-cs"/>
              </a:rPr>
              <a:t>Conventions immobilières</a:t>
            </a:r>
          </a:p>
          <a:p>
            <a:pPr algn="l"/>
            <a:endParaRPr lang="fr-FR" sz="2200" dirty="0" smtClean="0"/>
          </a:p>
        </p:txBody>
      </p:sp>
    </p:spTree>
    <p:extLst>
      <p:ext uri="{BB962C8B-B14F-4D97-AF65-F5344CB8AC3E}">
        <p14:creationId xmlns:p14="http://schemas.microsoft.com/office/powerpoint/2010/main" val="392935654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p jc">
  <a:themeElements>
    <a:clrScheme name="pp jc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E5AA0"/>
      </a:hlink>
      <a:folHlink>
        <a:srgbClr val="1E5AA0"/>
      </a:folHlink>
    </a:clrScheme>
    <a:fontScheme name="pp jc">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alpha val="60001"/>
          </a:srgbClr>
        </a:solidFill>
        <a:ln>
          <a:noFill/>
        </a:ln>
        <a:effectLst/>
        <a:extLs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75000"/>
          </a:lnSpc>
          <a:spcBef>
            <a:spcPct val="0"/>
          </a:spcBef>
          <a:spcAft>
            <a:spcPct val="0"/>
          </a:spcAft>
          <a:buClrTx/>
          <a:buSzTx/>
          <a:buFontTx/>
          <a:buNone/>
          <a:tabLst/>
          <a:defRPr kumimoji="0" lang="fr-FR" sz="900" b="0" i="1" u="none" strike="noStrike" cap="none" normalizeH="0" baseline="0" smtClean="0">
            <a:ln>
              <a:noFill/>
            </a:ln>
            <a:solidFill>
              <a:srgbClr val="1E5AA0"/>
            </a:solidFill>
            <a:effectLst/>
            <a:latin typeface="Verdana" pitchFamily="34" charset="0"/>
          </a:defRPr>
        </a:defPPr>
      </a:lstStyle>
    </a:spDef>
    <a:lnDef>
      <a:spPr bwMode="auto">
        <a:xfrm>
          <a:off x="0" y="0"/>
          <a:ext cx="1" cy="1"/>
        </a:xfrm>
        <a:custGeom>
          <a:avLst/>
          <a:gdLst/>
          <a:ahLst/>
          <a:cxnLst/>
          <a:rect l="0" t="0" r="0" b="0"/>
          <a:pathLst/>
        </a:custGeom>
        <a:solidFill>
          <a:srgbClr val="FFFFFF">
            <a:alpha val="60001"/>
          </a:srgbClr>
        </a:solidFill>
        <a:ln>
          <a:noFill/>
        </a:ln>
        <a:effectLst/>
        <a:extLs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75000"/>
          </a:lnSpc>
          <a:spcBef>
            <a:spcPct val="0"/>
          </a:spcBef>
          <a:spcAft>
            <a:spcPct val="0"/>
          </a:spcAft>
          <a:buClrTx/>
          <a:buSzTx/>
          <a:buFontTx/>
          <a:buNone/>
          <a:tabLst/>
          <a:defRPr kumimoji="0" lang="fr-FR" sz="900" b="0" i="1" u="none" strike="noStrike" cap="none" normalizeH="0" baseline="0" smtClean="0">
            <a:ln>
              <a:noFill/>
            </a:ln>
            <a:solidFill>
              <a:srgbClr val="1E5AA0"/>
            </a:solidFill>
            <a:effectLst/>
            <a:latin typeface="Verdana" pitchFamily="34" charset="0"/>
          </a:defRPr>
        </a:defPPr>
      </a:lstStyle>
    </a:lnDef>
  </a:objectDefaults>
  <a:extraClrSchemeLst>
    <a:extraClrScheme>
      <a:clrScheme name="pp j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 j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 j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 j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 j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 j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 j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 j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 j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 j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 j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 j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 jc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E5AA0"/>
        </a:hlink>
        <a:folHlink>
          <a:srgbClr val="1E5AA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 point comptable</Template>
  <TotalTime>5208</TotalTime>
  <Words>3740</Words>
  <Application>Microsoft Office PowerPoint</Application>
  <PresentationFormat>Affichage à l'écran (4:3)</PresentationFormat>
  <Paragraphs>469</Paragraphs>
  <Slides>39</Slides>
  <Notes>39</Notes>
  <HiddenSlides>0</HiddenSlides>
  <MMClips>0</MMClips>
  <ScaleCrop>false</ScaleCrop>
  <HeadingPairs>
    <vt:vector size="4" baseType="variant">
      <vt:variant>
        <vt:lpstr>Thème</vt:lpstr>
      </vt:variant>
      <vt:variant>
        <vt:i4>1</vt:i4>
      </vt:variant>
      <vt:variant>
        <vt:lpstr>Titres des diapositives</vt:lpstr>
      </vt:variant>
      <vt:variant>
        <vt:i4>39</vt:i4>
      </vt:variant>
    </vt:vector>
  </HeadingPairs>
  <TitlesOfParts>
    <vt:vector size="40" baseType="lpstr">
      <vt:lpstr>pp jc</vt:lpstr>
      <vt:lpstr>Formation    Regroupements et fusions entre OGEC 14 mars 2016</vt:lpstr>
      <vt:lpstr>Sommaire</vt:lpstr>
      <vt:lpstr>Présentation PowerPoint</vt:lpstr>
      <vt:lpstr>1. Pourquoi se regrouper ?</vt:lpstr>
      <vt:lpstr>1. Pourquoi se regrouper ?</vt:lpstr>
      <vt:lpstr>1. Pourquoi se regrouper ?</vt:lpstr>
      <vt:lpstr>Présentation PowerPoint</vt:lpstr>
      <vt:lpstr>2. Points délicats</vt:lpstr>
      <vt:lpstr>2. Points délicats</vt:lpstr>
      <vt:lpstr>2. Points délicats</vt:lpstr>
      <vt:lpstr>Différentes formes de mutualisation Les 4 types de restructuration </vt:lpstr>
      <vt:lpstr>3.1 Différentes formes de mutualisations</vt:lpstr>
      <vt:lpstr>3.1 Différentes formes de mutualisations</vt:lpstr>
      <vt:lpstr>3.1 Différentes formes de mutualisations</vt:lpstr>
      <vt:lpstr>3.2 Les 4 types de restructuration</vt:lpstr>
      <vt:lpstr>3.2 Les 4 types de restructuration</vt:lpstr>
      <vt:lpstr>Présentation PowerPoint</vt:lpstr>
      <vt:lpstr>4. Les acteurs d’une opération de fusion</vt:lpstr>
      <vt:lpstr>Présentation PowerPoint</vt:lpstr>
      <vt:lpstr>5. Les parties prenantes d’une opération de fusion</vt:lpstr>
      <vt:lpstr>Synthèse des opérations Opportunités et Etude stratégique Analyse technique sur les aspects sociaux et fiscaux  Calendrier de opérations Rédaction du traité de fusion</vt:lpstr>
      <vt:lpstr>6.1 Synthèse des opérations </vt:lpstr>
      <vt:lpstr>6.2 Opportunités &amp; étude stratégique</vt:lpstr>
      <vt:lpstr>6.21 Sur le plan économique</vt:lpstr>
      <vt:lpstr>6.22 Sur le plan social</vt:lpstr>
      <vt:lpstr>6.23 Sur le plan juridique / immobilier</vt:lpstr>
      <vt:lpstr>6.3 Analyse technique sur les aspects sociaux</vt:lpstr>
      <vt:lpstr>6.3 Analyse technique sur les aspects sociaux</vt:lpstr>
      <vt:lpstr>6.3 Analyse technique sur les aspects sociaux</vt:lpstr>
      <vt:lpstr>6.4 Analyse technique sur les aspects immobiliers</vt:lpstr>
      <vt:lpstr>6.5 Analyse technique sur les aspects fiscaux</vt:lpstr>
      <vt:lpstr>6.6 Planifier le calendrier</vt:lpstr>
      <vt:lpstr>6.7 Rédiger un traité de fusion</vt:lpstr>
      <vt:lpstr>6.7 Rédiger un traité de fusion</vt:lpstr>
      <vt:lpstr>Contexte / textes applicables / entités visées Sur la nomination d’un commissaire à la fusion Obligations de publication</vt:lpstr>
      <vt:lpstr>7.2 Sur la nomination d’un commissaire à la fusion</vt:lpstr>
      <vt:lpstr>7.3 Obligations de publication </vt:lpstr>
      <vt:lpstr>Présentation PowerPoint</vt:lpstr>
      <vt:lpstr>8. Facteurs clés de succès</vt:lpstr>
    </vt:vector>
  </TitlesOfParts>
  <Company>FNOGEC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Gestion du patrimoine</dc:title>
  <dc:creator>abarre</dc:creator>
  <cp:lastModifiedBy>Anne BARRE</cp:lastModifiedBy>
  <cp:revision>731</cp:revision>
  <cp:lastPrinted>2015-09-30T08:58:30Z</cp:lastPrinted>
  <dcterms:created xsi:type="dcterms:W3CDTF">2008-01-29T09:26:00Z</dcterms:created>
  <dcterms:modified xsi:type="dcterms:W3CDTF">2016-03-14T13:32:12Z</dcterms:modified>
</cp:coreProperties>
</file>